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6" r:id="rId6"/>
    <p:sldId id="277" r:id="rId7"/>
    <p:sldId id="261" r:id="rId8"/>
    <p:sldId id="263" r:id="rId9"/>
    <p:sldId id="262" r:id="rId10"/>
    <p:sldId id="264" r:id="rId11"/>
    <p:sldId id="266" r:id="rId12"/>
    <p:sldId id="267" r:id="rId13"/>
    <p:sldId id="287" r:id="rId14"/>
    <p:sldId id="268" r:id="rId15"/>
    <p:sldId id="269" r:id="rId16"/>
    <p:sldId id="288" r:id="rId17"/>
    <p:sldId id="289" r:id="rId18"/>
    <p:sldId id="290" r:id="rId19"/>
    <p:sldId id="291" r:id="rId20"/>
    <p:sldId id="271" r:id="rId21"/>
    <p:sldId id="272" r:id="rId22"/>
    <p:sldId id="273" r:id="rId23"/>
    <p:sldId id="278" r:id="rId24"/>
    <p:sldId id="274" r:id="rId25"/>
    <p:sldId id="275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93" r:id="rId34"/>
    <p:sldId id="294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4"/>
    <a:srgbClr val="0000F6"/>
    <a:srgbClr val="3333FF"/>
    <a:srgbClr val="2C2CB2"/>
    <a:srgbClr val="3333CC"/>
    <a:srgbClr val="4070AA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9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915DF-67B1-4444-812F-B55FAA69A2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08607-8287-4EEF-8DA8-E7D7D09C625F}">
      <dgm:prSet phldrT="[Text]"/>
      <dgm:spPr/>
      <dgm:t>
        <a:bodyPr/>
        <a:lstStyle/>
        <a:p>
          <a:r>
            <a:rPr lang="en-US" dirty="0" smtClean="0"/>
            <a:t>FATTY ACIDS</a:t>
          </a:r>
          <a:endParaRPr lang="en-US" dirty="0"/>
        </a:p>
      </dgm:t>
    </dgm:pt>
    <dgm:pt modelId="{BE307CF7-30DA-4F97-9ED4-C704BDB99678}" type="parTrans" cxnId="{ABF0D212-1951-4B6A-990B-8170376510A9}">
      <dgm:prSet/>
      <dgm:spPr/>
      <dgm:t>
        <a:bodyPr/>
        <a:lstStyle/>
        <a:p>
          <a:endParaRPr lang="en-US"/>
        </a:p>
      </dgm:t>
    </dgm:pt>
    <dgm:pt modelId="{9F967F81-1E3D-488C-9E2E-AAED71343062}" type="sibTrans" cxnId="{ABF0D212-1951-4B6A-990B-8170376510A9}">
      <dgm:prSet/>
      <dgm:spPr/>
      <dgm:t>
        <a:bodyPr/>
        <a:lstStyle/>
        <a:p>
          <a:endParaRPr lang="en-US"/>
        </a:p>
      </dgm:t>
    </dgm:pt>
    <dgm:pt modelId="{655DAE53-983A-4466-A675-CC4473F08B17}">
      <dgm:prSet phldrT="[Text]"/>
      <dgm:spPr/>
      <dgm:t>
        <a:bodyPr/>
        <a:lstStyle/>
        <a:p>
          <a:r>
            <a:rPr lang="en-US" dirty="0" smtClean="0"/>
            <a:t>UNSATURATED FATS</a:t>
          </a:r>
          <a:endParaRPr lang="en-US" dirty="0"/>
        </a:p>
      </dgm:t>
    </dgm:pt>
    <dgm:pt modelId="{D2EE8EFA-F681-42B0-A0AA-B19A8783FB72}" type="parTrans" cxnId="{1D0C4897-D232-4A43-ABF1-FCF52ACBFCD0}">
      <dgm:prSet/>
      <dgm:spPr/>
      <dgm:t>
        <a:bodyPr/>
        <a:lstStyle/>
        <a:p>
          <a:endParaRPr lang="en-US"/>
        </a:p>
      </dgm:t>
    </dgm:pt>
    <dgm:pt modelId="{A88570BA-FE44-4AB3-AD75-76493BD4921B}" type="sibTrans" cxnId="{1D0C4897-D232-4A43-ABF1-FCF52ACBFCD0}">
      <dgm:prSet/>
      <dgm:spPr/>
      <dgm:t>
        <a:bodyPr/>
        <a:lstStyle/>
        <a:p>
          <a:endParaRPr lang="en-US"/>
        </a:p>
      </dgm:t>
    </dgm:pt>
    <dgm:pt modelId="{163F089D-2681-49E2-BACD-51ABF1B6392A}">
      <dgm:prSet phldrT="[Text]"/>
      <dgm:spPr/>
      <dgm:t>
        <a:bodyPr/>
        <a:lstStyle/>
        <a:p>
          <a:r>
            <a:rPr lang="en-US" dirty="0" smtClean="0"/>
            <a:t>TRANS FAT(BAD) FATS</a:t>
          </a:r>
          <a:endParaRPr lang="en-US" dirty="0"/>
        </a:p>
      </dgm:t>
    </dgm:pt>
    <dgm:pt modelId="{338BAFA4-4D0B-4859-8B70-BD97A82D2631}" type="parTrans" cxnId="{BAA451FD-5E5E-4404-BDCD-ADB08F6A253B}">
      <dgm:prSet/>
      <dgm:spPr/>
      <dgm:t>
        <a:bodyPr/>
        <a:lstStyle/>
        <a:p>
          <a:endParaRPr lang="en-US"/>
        </a:p>
      </dgm:t>
    </dgm:pt>
    <dgm:pt modelId="{29E4EC1E-346F-4445-9938-5B4365317D71}" type="sibTrans" cxnId="{BAA451FD-5E5E-4404-BDCD-ADB08F6A253B}">
      <dgm:prSet/>
      <dgm:spPr/>
      <dgm:t>
        <a:bodyPr/>
        <a:lstStyle/>
        <a:p>
          <a:endParaRPr lang="en-US"/>
        </a:p>
      </dgm:t>
    </dgm:pt>
    <dgm:pt modelId="{7BAF20E9-0C48-438D-A21E-CF686CDB5DB8}">
      <dgm:prSet phldrT="[Text]"/>
      <dgm:spPr/>
      <dgm:t>
        <a:bodyPr/>
        <a:lstStyle/>
        <a:p>
          <a:r>
            <a:rPr lang="en-US" dirty="0" smtClean="0"/>
            <a:t>CIS FATS</a:t>
          </a:r>
          <a:endParaRPr lang="en-US" dirty="0"/>
        </a:p>
      </dgm:t>
    </dgm:pt>
    <dgm:pt modelId="{467E35FB-68A6-421B-8DCB-D7C37149307C}" type="parTrans" cxnId="{A93B4346-F10B-4FF4-90F3-7FA5C203DB9B}">
      <dgm:prSet/>
      <dgm:spPr/>
      <dgm:t>
        <a:bodyPr/>
        <a:lstStyle/>
        <a:p>
          <a:endParaRPr lang="en-US"/>
        </a:p>
      </dgm:t>
    </dgm:pt>
    <dgm:pt modelId="{5095EEF8-544C-45B6-851B-3E8EDEBF2AF2}" type="sibTrans" cxnId="{A93B4346-F10B-4FF4-90F3-7FA5C203DB9B}">
      <dgm:prSet/>
      <dgm:spPr/>
      <dgm:t>
        <a:bodyPr/>
        <a:lstStyle/>
        <a:p>
          <a:endParaRPr lang="en-US"/>
        </a:p>
      </dgm:t>
    </dgm:pt>
    <dgm:pt modelId="{712175F2-3E66-49E2-958C-5BD2ECFA8624}">
      <dgm:prSet phldrT="[Text]"/>
      <dgm:spPr/>
      <dgm:t>
        <a:bodyPr/>
        <a:lstStyle/>
        <a:p>
          <a:r>
            <a:rPr lang="en-US" dirty="0" smtClean="0"/>
            <a:t>SATURATED FATS(BAD)</a:t>
          </a:r>
          <a:endParaRPr lang="en-US" dirty="0"/>
        </a:p>
      </dgm:t>
    </dgm:pt>
    <dgm:pt modelId="{C297CCC8-7AC5-4D8A-B022-185673E058E2}" type="parTrans" cxnId="{9605C8CA-7079-4877-86F0-17643BA003F0}">
      <dgm:prSet/>
      <dgm:spPr/>
      <dgm:t>
        <a:bodyPr/>
        <a:lstStyle/>
        <a:p>
          <a:endParaRPr lang="en-US"/>
        </a:p>
      </dgm:t>
    </dgm:pt>
    <dgm:pt modelId="{BA4A5758-075E-41D9-9C6E-154C5A2B2C31}" type="sibTrans" cxnId="{9605C8CA-7079-4877-86F0-17643BA003F0}">
      <dgm:prSet/>
      <dgm:spPr/>
      <dgm:t>
        <a:bodyPr/>
        <a:lstStyle/>
        <a:p>
          <a:endParaRPr lang="en-US"/>
        </a:p>
      </dgm:t>
    </dgm:pt>
    <dgm:pt modelId="{36719F5B-7423-40F5-8084-6984C78433CF}" type="pres">
      <dgm:prSet presAssocID="{42E915DF-67B1-4444-812F-B55FAA69A2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2FB10F-AEE1-44CC-BC83-1E858F97E4D9}" type="pres">
      <dgm:prSet presAssocID="{BEC08607-8287-4EEF-8DA8-E7D7D09C625F}" presName="hierRoot1" presStyleCnt="0"/>
      <dgm:spPr/>
    </dgm:pt>
    <dgm:pt modelId="{9F441285-6095-48B9-9C02-13E513548341}" type="pres">
      <dgm:prSet presAssocID="{BEC08607-8287-4EEF-8DA8-E7D7D09C625F}" presName="composite" presStyleCnt="0"/>
      <dgm:spPr/>
    </dgm:pt>
    <dgm:pt modelId="{FEB5FBCA-7D0D-40D7-856C-44CE8A27872D}" type="pres">
      <dgm:prSet presAssocID="{BEC08607-8287-4EEF-8DA8-E7D7D09C625F}" presName="background" presStyleLbl="node0" presStyleIdx="0" presStyleCnt="1"/>
      <dgm:spPr/>
    </dgm:pt>
    <dgm:pt modelId="{4C44A450-84EB-4229-8696-B2F64C4D3A43}" type="pres">
      <dgm:prSet presAssocID="{BEC08607-8287-4EEF-8DA8-E7D7D09C625F}" presName="text" presStyleLbl="fgAcc0" presStyleIdx="0" presStyleCnt="1" custLinFactNeighborX="659" custLinFactNeighborY="-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F51FC-A889-4858-B0EF-B272D695F050}" type="pres">
      <dgm:prSet presAssocID="{BEC08607-8287-4EEF-8DA8-E7D7D09C625F}" presName="hierChild2" presStyleCnt="0"/>
      <dgm:spPr/>
    </dgm:pt>
    <dgm:pt modelId="{5E51DD98-D685-46FC-925D-FCBE0420A2F1}" type="pres">
      <dgm:prSet presAssocID="{D2EE8EFA-F681-42B0-A0AA-B19A8783FB7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76A384F-B7DA-4123-8D10-B1A625865858}" type="pres">
      <dgm:prSet presAssocID="{655DAE53-983A-4466-A675-CC4473F08B17}" presName="hierRoot2" presStyleCnt="0"/>
      <dgm:spPr/>
    </dgm:pt>
    <dgm:pt modelId="{3DDA6546-C017-487A-98FF-69068CD09DC7}" type="pres">
      <dgm:prSet presAssocID="{655DAE53-983A-4466-A675-CC4473F08B17}" presName="composite2" presStyleCnt="0"/>
      <dgm:spPr/>
    </dgm:pt>
    <dgm:pt modelId="{7015453E-2874-49C5-BB96-6650FD413250}" type="pres">
      <dgm:prSet presAssocID="{655DAE53-983A-4466-A675-CC4473F08B17}" presName="background2" presStyleLbl="node2" presStyleIdx="0" presStyleCnt="2"/>
      <dgm:spPr/>
    </dgm:pt>
    <dgm:pt modelId="{B4752036-AE55-4FAE-BBA9-EBF987280312}" type="pres">
      <dgm:prSet presAssocID="{655DAE53-983A-4466-A675-CC4473F08B1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9E9D0-6296-4510-876B-84823EF26EF4}" type="pres">
      <dgm:prSet presAssocID="{655DAE53-983A-4466-A675-CC4473F08B17}" presName="hierChild3" presStyleCnt="0"/>
      <dgm:spPr/>
    </dgm:pt>
    <dgm:pt modelId="{3C1DC364-1C75-4091-A58D-14DD9AA55BA3}" type="pres">
      <dgm:prSet presAssocID="{338BAFA4-4D0B-4859-8B70-BD97A82D263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A37BCFC-17C2-40EB-A4C2-6661CE2557DB}" type="pres">
      <dgm:prSet presAssocID="{163F089D-2681-49E2-BACD-51ABF1B6392A}" presName="hierRoot3" presStyleCnt="0"/>
      <dgm:spPr/>
    </dgm:pt>
    <dgm:pt modelId="{B25F85C6-A926-4972-97E1-C38D311C96A8}" type="pres">
      <dgm:prSet presAssocID="{163F089D-2681-49E2-BACD-51ABF1B6392A}" presName="composite3" presStyleCnt="0"/>
      <dgm:spPr/>
    </dgm:pt>
    <dgm:pt modelId="{C14B3505-DBF5-41D8-9E3A-BA5122588611}" type="pres">
      <dgm:prSet presAssocID="{163F089D-2681-49E2-BACD-51ABF1B6392A}" presName="background3" presStyleLbl="node3" presStyleIdx="0" presStyleCnt="2"/>
      <dgm:spPr/>
    </dgm:pt>
    <dgm:pt modelId="{2A233D56-130C-4DFE-B786-A9A1D67DFD3A}" type="pres">
      <dgm:prSet presAssocID="{163F089D-2681-49E2-BACD-51ABF1B6392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EBE91-729D-48AC-8D09-890317EC981D}" type="pres">
      <dgm:prSet presAssocID="{163F089D-2681-49E2-BACD-51ABF1B6392A}" presName="hierChild4" presStyleCnt="0"/>
      <dgm:spPr/>
    </dgm:pt>
    <dgm:pt modelId="{BBB30659-D04A-4463-B561-DCC1A68A48CB}" type="pres">
      <dgm:prSet presAssocID="{467E35FB-68A6-421B-8DCB-D7C37149307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A0C33FD-E649-440A-ADF5-7D2655FE8FAD}" type="pres">
      <dgm:prSet presAssocID="{7BAF20E9-0C48-438D-A21E-CF686CDB5DB8}" presName="hierRoot3" presStyleCnt="0"/>
      <dgm:spPr/>
    </dgm:pt>
    <dgm:pt modelId="{BD0717B7-51F6-4C46-9C2A-D4217F848E3B}" type="pres">
      <dgm:prSet presAssocID="{7BAF20E9-0C48-438D-A21E-CF686CDB5DB8}" presName="composite3" presStyleCnt="0"/>
      <dgm:spPr/>
    </dgm:pt>
    <dgm:pt modelId="{02ADC3CB-983A-404D-9F11-9301EBA7F196}" type="pres">
      <dgm:prSet presAssocID="{7BAF20E9-0C48-438D-A21E-CF686CDB5DB8}" presName="background3" presStyleLbl="node3" presStyleIdx="1" presStyleCnt="2"/>
      <dgm:spPr/>
    </dgm:pt>
    <dgm:pt modelId="{77AC82B3-FD5C-4723-B9AD-E295CD552022}" type="pres">
      <dgm:prSet presAssocID="{7BAF20E9-0C48-438D-A21E-CF686CDB5DB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FBB86-5A42-4D0C-94FC-3CEF991D291F}" type="pres">
      <dgm:prSet presAssocID="{7BAF20E9-0C48-438D-A21E-CF686CDB5DB8}" presName="hierChild4" presStyleCnt="0"/>
      <dgm:spPr/>
    </dgm:pt>
    <dgm:pt modelId="{B4AF7375-5246-4542-850C-1D9E913209BC}" type="pres">
      <dgm:prSet presAssocID="{C297CCC8-7AC5-4D8A-B022-185673E058E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C610DD1-9F94-431C-96F2-EBD05ABDCDB6}" type="pres">
      <dgm:prSet presAssocID="{712175F2-3E66-49E2-958C-5BD2ECFA8624}" presName="hierRoot2" presStyleCnt="0"/>
      <dgm:spPr/>
    </dgm:pt>
    <dgm:pt modelId="{58C6FE0C-2A77-498D-A00D-73542FD2A6D3}" type="pres">
      <dgm:prSet presAssocID="{712175F2-3E66-49E2-958C-5BD2ECFA8624}" presName="composite2" presStyleCnt="0"/>
      <dgm:spPr/>
    </dgm:pt>
    <dgm:pt modelId="{47ECC0BD-98A9-4032-A207-38D62F3C1A3B}" type="pres">
      <dgm:prSet presAssocID="{712175F2-3E66-49E2-958C-5BD2ECFA8624}" presName="background2" presStyleLbl="node2" presStyleIdx="1" presStyleCnt="2"/>
      <dgm:spPr/>
    </dgm:pt>
    <dgm:pt modelId="{AD593422-F9A4-43E3-A047-78308D66943C}" type="pres">
      <dgm:prSet presAssocID="{712175F2-3E66-49E2-958C-5BD2ECFA862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D52FA-B8F1-4A67-8776-8F43B4FF5D38}" type="pres">
      <dgm:prSet presAssocID="{712175F2-3E66-49E2-958C-5BD2ECFA8624}" presName="hierChild3" presStyleCnt="0"/>
      <dgm:spPr/>
    </dgm:pt>
  </dgm:ptLst>
  <dgm:cxnLst>
    <dgm:cxn modelId="{89BF553C-C1D3-49F0-BF7B-F0131AFCF1C8}" type="presOf" srcId="{467E35FB-68A6-421B-8DCB-D7C37149307C}" destId="{BBB30659-D04A-4463-B561-DCC1A68A48CB}" srcOrd="0" destOrd="0" presId="urn:microsoft.com/office/officeart/2005/8/layout/hierarchy1"/>
    <dgm:cxn modelId="{F85599A4-C608-48A9-9BB5-E3DFC36D422D}" type="presOf" srcId="{7BAF20E9-0C48-438D-A21E-CF686CDB5DB8}" destId="{77AC82B3-FD5C-4723-B9AD-E295CD552022}" srcOrd="0" destOrd="0" presId="urn:microsoft.com/office/officeart/2005/8/layout/hierarchy1"/>
    <dgm:cxn modelId="{ABF0D212-1951-4B6A-990B-8170376510A9}" srcId="{42E915DF-67B1-4444-812F-B55FAA69A231}" destId="{BEC08607-8287-4EEF-8DA8-E7D7D09C625F}" srcOrd="0" destOrd="0" parTransId="{BE307CF7-30DA-4F97-9ED4-C704BDB99678}" sibTransId="{9F967F81-1E3D-488C-9E2E-AAED71343062}"/>
    <dgm:cxn modelId="{9605C8CA-7079-4877-86F0-17643BA003F0}" srcId="{BEC08607-8287-4EEF-8DA8-E7D7D09C625F}" destId="{712175F2-3E66-49E2-958C-5BD2ECFA8624}" srcOrd="1" destOrd="0" parTransId="{C297CCC8-7AC5-4D8A-B022-185673E058E2}" sibTransId="{BA4A5758-075E-41D9-9C6E-154C5A2B2C31}"/>
    <dgm:cxn modelId="{A93B4346-F10B-4FF4-90F3-7FA5C203DB9B}" srcId="{655DAE53-983A-4466-A675-CC4473F08B17}" destId="{7BAF20E9-0C48-438D-A21E-CF686CDB5DB8}" srcOrd="1" destOrd="0" parTransId="{467E35FB-68A6-421B-8DCB-D7C37149307C}" sibTransId="{5095EEF8-544C-45B6-851B-3E8EDEBF2AF2}"/>
    <dgm:cxn modelId="{9435DB6B-3D54-4829-A28B-E178474244BD}" type="presOf" srcId="{163F089D-2681-49E2-BACD-51ABF1B6392A}" destId="{2A233D56-130C-4DFE-B786-A9A1D67DFD3A}" srcOrd="0" destOrd="0" presId="urn:microsoft.com/office/officeart/2005/8/layout/hierarchy1"/>
    <dgm:cxn modelId="{35279D7E-D971-43C8-91B1-43FC94205A60}" type="presOf" srcId="{712175F2-3E66-49E2-958C-5BD2ECFA8624}" destId="{AD593422-F9A4-43E3-A047-78308D66943C}" srcOrd="0" destOrd="0" presId="urn:microsoft.com/office/officeart/2005/8/layout/hierarchy1"/>
    <dgm:cxn modelId="{30A80A5A-98C8-47D1-8C6C-8BF70BD2D1A3}" type="presOf" srcId="{BEC08607-8287-4EEF-8DA8-E7D7D09C625F}" destId="{4C44A450-84EB-4229-8696-B2F64C4D3A43}" srcOrd="0" destOrd="0" presId="urn:microsoft.com/office/officeart/2005/8/layout/hierarchy1"/>
    <dgm:cxn modelId="{59970D90-36EC-4E81-A610-617AD132D4CE}" type="presOf" srcId="{655DAE53-983A-4466-A675-CC4473F08B17}" destId="{B4752036-AE55-4FAE-BBA9-EBF987280312}" srcOrd="0" destOrd="0" presId="urn:microsoft.com/office/officeart/2005/8/layout/hierarchy1"/>
    <dgm:cxn modelId="{16041491-3ED5-4A05-9D47-4916D40E0FD5}" type="presOf" srcId="{C297CCC8-7AC5-4D8A-B022-185673E058E2}" destId="{B4AF7375-5246-4542-850C-1D9E913209BC}" srcOrd="0" destOrd="0" presId="urn:microsoft.com/office/officeart/2005/8/layout/hierarchy1"/>
    <dgm:cxn modelId="{D61228AA-A671-40ED-A109-68962E7FD9E0}" type="presOf" srcId="{D2EE8EFA-F681-42B0-A0AA-B19A8783FB72}" destId="{5E51DD98-D685-46FC-925D-FCBE0420A2F1}" srcOrd="0" destOrd="0" presId="urn:microsoft.com/office/officeart/2005/8/layout/hierarchy1"/>
    <dgm:cxn modelId="{1D0C4897-D232-4A43-ABF1-FCF52ACBFCD0}" srcId="{BEC08607-8287-4EEF-8DA8-E7D7D09C625F}" destId="{655DAE53-983A-4466-A675-CC4473F08B17}" srcOrd="0" destOrd="0" parTransId="{D2EE8EFA-F681-42B0-A0AA-B19A8783FB72}" sibTransId="{A88570BA-FE44-4AB3-AD75-76493BD4921B}"/>
    <dgm:cxn modelId="{DBDFF52C-8AF1-4983-BBEE-9E71B6F140FE}" type="presOf" srcId="{42E915DF-67B1-4444-812F-B55FAA69A231}" destId="{36719F5B-7423-40F5-8084-6984C78433CF}" srcOrd="0" destOrd="0" presId="urn:microsoft.com/office/officeart/2005/8/layout/hierarchy1"/>
    <dgm:cxn modelId="{7105B4A9-9FC4-4B25-8A11-7F7231266783}" type="presOf" srcId="{338BAFA4-4D0B-4859-8B70-BD97A82D2631}" destId="{3C1DC364-1C75-4091-A58D-14DD9AA55BA3}" srcOrd="0" destOrd="0" presId="urn:microsoft.com/office/officeart/2005/8/layout/hierarchy1"/>
    <dgm:cxn modelId="{BAA451FD-5E5E-4404-BDCD-ADB08F6A253B}" srcId="{655DAE53-983A-4466-A675-CC4473F08B17}" destId="{163F089D-2681-49E2-BACD-51ABF1B6392A}" srcOrd="0" destOrd="0" parTransId="{338BAFA4-4D0B-4859-8B70-BD97A82D2631}" sibTransId="{29E4EC1E-346F-4445-9938-5B4365317D71}"/>
    <dgm:cxn modelId="{5DD557A6-FC08-42AF-A998-D31DB48C5018}" type="presParOf" srcId="{36719F5B-7423-40F5-8084-6984C78433CF}" destId="{232FB10F-AEE1-44CC-BC83-1E858F97E4D9}" srcOrd="0" destOrd="0" presId="urn:microsoft.com/office/officeart/2005/8/layout/hierarchy1"/>
    <dgm:cxn modelId="{AEDC9AE8-C085-4A2A-899C-C3D6BA397DB6}" type="presParOf" srcId="{232FB10F-AEE1-44CC-BC83-1E858F97E4D9}" destId="{9F441285-6095-48B9-9C02-13E513548341}" srcOrd="0" destOrd="0" presId="urn:microsoft.com/office/officeart/2005/8/layout/hierarchy1"/>
    <dgm:cxn modelId="{223D445A-6813-4B9C-AA07-1237F5E44832}" type="presParOf" srcId="{9F441285-6095-48B9-9C02-13E513548341}" destId="{FEB5FBCA-7D0D-40D7-856C-44CE8A27872D}" srcOrd="0" destOrd="0" presId="urn:microsoft.com/office/officeart/2005/8/layout/hierarchy1"/>
    <dgm:cxn modelId="{7B688122-A9E1-4BEA-8E62-3104B35CAA6C}" type="presParOf" srcId="{9F441285-6095-48B9-9C02-13E513548341}" destId="{4C44A450-84EB-4229-8696-B2F64C4D3A43}" srcOrd="1" destOrd="0" presId="urn:microsoft.com/office/officeart/2005/8/layout/hierarchy1"/>
    <dgm:cxn modelId="{CD5F57C0-BF7C-4477-A6B4-CA155A1257A7}" type="presParOf" srcId="{232FB10F-AEE1-44CC-BC83-1E858F97E4D9}" destId="{6B0F51FC-A889-4858-B0EF-B272D695F050}" srcOrd="1" destOrd="0" presId="urn:microsoft.com/office/officeart/2005/8/layout/hierarchy1"/>
    <dgm:cxn modelId="{D70C44A2-9B7E-4438-9670-138C73EE4CE1}" type="presParOf" srcId="{6B0F51FC-A889-4858-B0EF-B272D695F050}" destId="{5E51DD98-D685-46FC-925D-FCBE0420A2F1}" srcOrd="0" destOrd="0" presId="urn:microsoft.com/office/officeart/2005/8/layout/hierarchy1"/>
    <dgm:cxn modelId="{B4392D9A-6B44-4CD5-A225-2F8717BB20BC}" type="presParOf" srcId="{6B0F51FC-A889-4858-B0EF-B272D695F050}" destId="{C76A384F-B7DA-4123-8D10-B1A625865858}" srcOrd="1" destOrd="0" presId="urn:microsoft.com/office/officeart/2005/8/layout/hierarchy1"/>
    <dgm:cxn modelId="{BF825C9D-7DD2-43E7-9451-CF649CCAF547}" type="presParOf" srcId="{C76A384F-B7DA-4123-8D10-B1A625865858}" destId="{3DDA6546-C017-487A-98FF-69068CD09DC7}" srcOrd="0" destOrd="0" presId="urn:microsoft.com/office/officeart/2005/8/layout/hierarchy1"/>
    <dgm:cxn modelId="{D0E6CEF2-CB82-4274-BB3A-A94CBB2A98E4}" type="presParOf" srcId="{3DDA6546-C017-487A-98FF-69068CD09DC7}" destId="{7015453E-2874-49C5-BB96-6650FD413250}" srcOrd="0" destOrd="0" presId="urn:microsoft.com/office/officeart/2005/8/layout/hierarchy1"/>
    <dgm:cxn modelId="{3B95508D-E550-4EB9-BA83-65B2B82A5893}" type="presParOf" srcId="{3DDA6546-C017-487A-98FF-69068CD09DC7}" destId="{B4752036-AE55-4FAE-BBA9-EBF987280312}" srcOrd="1" destOrd="0" presId="urn:microsoft.com/office/officeart/2005/8/layout/hierarchy1"/>
    <dgm:cxn modelId="{320A4875-1457-42A4-B12F-F263E2B8313E}" type="presParOf" srcId="{C76A384F-B7DA-4123-8D10-B1A625865858}" destId="{6859E9D0-6296-4510-876B-84823EF26EF4}" srcOrd="1" destOrd="0" presId="urn:microsoft.com/office/officeart/2005/8/layout/hierarchy1"/>
    <dgm:cxn modelId="{1F898199-62CE-4832-8ECC-483CDDD9CD1B}" type="presParOf" srcId="{6859E9D0-6296-4510-876B-84823EF26EF4}" destId="{3C1DC364-1C75-4091-A58D-14DD9AA55BA3}" srcOrd="0" destOrd="0" presId="urn:microsoft.com/office/officeart/2005/8/layout/hierarchy1"/>
    <dgm:cxn modelId="{266E14AB-6E84-49AB-AEC6-ACA76D815AA4}" type="presParOf" srcId="{6859E9D0-6296-4510-876B-84823EF26EF4}" destId="{EA37BCFC-17C2-40EB-A4C2-6661CE2557DB}" srcOrd="1" destOrd="0" presId="urn:microsoft.com/office/officeart/2005/8/layout/hierarchy1"/>
    <dgm:cxn modelId="{792127A9-1934-4E78-B790-499704D2BEB0}" type="presParOf" srcId="{EA37BCFC-17C2-40EB-A4C2-6661CE2557DB}" destId="{B25F85C6-A926-4972-97E1-C38D311C96A8}" srcOrd="0" destOrd="0" presId="urn:microsoft.com/office/officeart/2005/8/layout/hierarchy1"/>
    <dgm:cxn modelId="{71E08B4B-6CA2-496D-8522-1E42FDF9BB60}" type="presParOf" srcId="{B25F85C6-A926-4972-97E1-C38D311C96A8}" destId="{C14B3505-DBF5-41D8-9E3A-BA5122588611}" srcOrd="0" destOrd="0" presId="urn:microsoft.com/office/officeart/2005/8/layout/hierarchy1"/>
    <dgm:cxn modelId="{E0FF21F0-B0C5-471D-ACE7-811CB39C7DCE}" type="presParOf" srcId="{B25F85C6-A926-4972-97E1-C38D311C96A8}" destId="{2A233D56-130C-4DFE-B786-A9A1D67DFD3A}" srcOrd="1" destOrd="0" presId="urn:microsoft.com/office/officeart/2005/8/layout/hierarchy1"/>
    <dgm:cxn modelId="{3377383F-7087-452A-BD00-0573F10C85CA}" type="presParOf" srcId="{EA37BCFC-17C2-40EB-A4C2-6661CE2557DB}" destId="{DB2EBE91-729D-48AC-8D09-890317EC981D}" srcOrd="1" destOrd="0" presId="urn:microsoft.com/office/officeart/2005/8/layout/hierarchy1"/>
    <dgm:cxn modelId="{EC5316BB-7459-428C-A139-828993EB5CEC}" type="presParOf" srcId="{6859E9D0-6296-4510-876B-84823EF26EF4}" destId="{BBB30659-D04A-4463-B561-DCC1A68A48CB}" srcOrd="2" destOrd="0" presId="urn:microsoft.com/office/officeart/2005/8/layout/hierarchy1"/>
    <dgm:cxn modelId="{00833B75-3A10-4E5D-BAE8-AAAC6E1832BB}" type="presParOf" srcId="{6859E9D0-6296-4510-876B-84823EF26EF4}" destId="{7A0C33FD-E649-440A-ADF5-7D2655FE8FAD}" srcOrd="3" destOrd="0" presId="urn:microsoft.com/office/officeart/2005/8/layout/hierarchy1"/>
    <dgm:cxn modelId="{073EB689-1E5A-41E1-A122-88B67581F4BE}" type="presParOf" srcId="{7A0C33FD-E649-440A-ADF5-7D2655FE8FAD}" destId="{BD0717B7-51F6-4C46-9C2A-D4217F848E3B}" srcOrd="0" destOrd="0" presId="urn:microsoft.com/office/officeart/2005/8/layout/hierarchy1"/>
    <dgm:cxn modelId="{135D55BA-5256-42D0-B31C-154193400C16}" type="presParOf" srcId="{BD0717B7-51F6-4C46-9C2A-D4217F848E3B}" destId="{02ADC3CB-983A-404D-9F11-9301EBA7F196}" srcOrd="0" destOrd="0" presId="urn:microsoft.com/office/officeart/2005/8/layout/hierarchy1"/>
    <dgm:cxn modelId="{BEFEE2C6-43E2-4491-A5B4-94C71E8C8D49}" type="presParOf" srcId="{BD0717B7-51F6-4C46-9C2A-D4217F848E3B}" destId="{77AC82B3-FD5C-4723-B9AD-E295CD552022}" srcOrd="1" destOrd="0" presId="urn:microsoft.com/office/officeart/2005/8/layout/hierarchy1"/>
    <dgm:cxn modelId="{3A48A269-535A-4750-B362-D1439FF9FD34}" type="presParOf" srcId="{7A0C33FD-E649-440A-ADF5-7D2655FE8FAD}" destId="{47AFBB86-5A42-4D0C-94FC-3CEF991D291F}" srcOrd="1" destOrd="0" presId="urn:microsoft.com/office/officeart/2005/8/layout/hierarchy1"/>
    <dgm:cxn modelId="{7335D477-5177-421C-A213-8FFB3047E47F}" type="presParOf" srcId="{6B0F51FC-A889-4858-B0EF-B272D695F050}" destId="{B4AF7375-5246-4542-850C-1D9E913209BC}" srcOrd="2" destOrd="0" presId="urn:microsoft.com/office/officeart/2005/8/layout/hierarchy1"/>
    <dgm:cxn modelId="{EA2ADC13-A762-4C04-8FC4-D1F7BC88B5AA}" type="presParOf" srcId="{6B0F51FC-A889-4858-B0EF-B272D695F050}" destId="{8C610DD1-9F94-431C-96F2-EBD05ABDCDB6}" srcOrd="3" destOrd="0" presId="urn:microsoft.com/office/officeart/2005/8/layout/hierarchy1"/>
    <dgm:cxn modelId="{BAA2CAA6-5924-4533-BF16-7E8AD46FE118}" type="presParOf" srcId="{8C610DD1-9F94-431C-96F2-EBD05ABDCDB6}" destId="{58C6FE0C-2A77-498D-A00D-73542FD2A6D3}" srcOrd="0" destOrd="0" presId="urn:microsoft.com/office/officeart/2005/8/layout/hierarchy1"/>
    <dgm:cxn modelId="{3F39F4C2-0D97-4534-8FC5-6050C970F77D}" type="presParOf" srcId="{58C6FE0C-2A77-498D-A00D-73542FD2A6D3}" destId="{47ECC0BD-98A9-4032-A207-38D62F3C1A3B}" srcOrd="0" destOrd="0" presId="urn:microsoft.com/office/officeart/2005/8/layout/hierarchy1"/>
    <dgm:cxn modelId="{00E940B8-C986-4384-892A-31E15AEB14E8}" type="presParOf" srcId="{58C6FE0C-2A77-498D-A00D-73542FD2A6D3}" destId="{AD593422-F9A4-43E3-A047-78308D66943C}" srcOrd="1" destOrd="0" presId="urn:microsoft.com/office/officeart/2005/8/layout/hierarchy1"/>
    <dgm:cxn modelId="{E30ADC21-3276-4D28-9810-203D0D0F8F4B}" type="presParOf" srcId="{8C610DD1-9F94-431C-96F2-EBD05ABDCDB6}" destId="{6E8D52FA-B8F1-4A67-8776-8F43B4FF5D3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D7F97-B0E9-4AE4-B432-0BDCD13238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E9E1D-C411-4489-BFD5-BCB5E94556F2}">
      <dgm:prSet phldrT="[Text]"/>
      <dgm:spPr/>
      <dgm:t>
        <a:bodyPr/>
        <a:lstStyle/>
        <a:p>
          <a:r>
            <a:rPr lang="en-US" dirty="0" smtClean="0"/>
            <a:t>CIS  FAT</a:t>
          </a:r>
          <a:endParaRPr lang="en-US" dirty="0"/>
        </a:p>
      </dgm:t>
    </dgm:pt>
    <dgm:pt modelId="{45BB40B5-D178-4012-9E18-6807AB6E6A0F}" type="parTrans" cxnId="{06397ED6-BDBF-4990-A315-1D24DA447E98}">
      <dgm:prSet/>
      <dgm:spPr/>
      <dgm:t>
        <a:bodyPr/>
        <a:lstStyle/>
        <a:p>
          <a:endParaRPr lang="en-US"/>
        </a:p>
      </dgm:t>
    </dgm:pt>
    <dgm:pt modelId="{06F18294-A21E-4933-9B15-ADE86BECB0BE}" type="sibTrans" cxnId="{06397ED6-BDBF-4990-A315-1D24DA447E98}">
      <dgm:prSet/>
      <dgm:spPr/>
      <dgm:t>
        <a:bodyPr/>
        <a:lstStyle/>
        <a:p>
          <a:endParaRPr lang="en-US"/>
        </a:p>
      </dgm:t>
    </dgm:pt>
    <dgm:pt modelId="{03DE3DB5-B8CD-4B71-B8BC-97FCE95B27BA}">
      <dgm:prSet phldrT="[Text]"/>
      <dgm:spPr/>
      <dgm:t>
        <a:bodyPr/>
        <a:lstStyle/>
        <a:p>
          <a:r>
            <a:rPr lang="en-US" dirty="0" smtClean="0"/>
            <a:t>PUFA</a:t>
          </a:r>
          <a:endParaRPr lang="en-US" dirty="0"/>
        </a:p>
      </dgm:t>
    </dgm:pt>
    <dgm:pt modelId="{69CA0F34-EE28-4936-8FDA-B32DF4CA7FFE}" type="parTrans" cxnId="{532BB10C-AF5C-4B57-8C26-7C663E1A4710}">
      <dgm:prSet/>
      <dgm:spPr/>
      <dgm:t>
        <a:bodyPr/>
        <a:lstStyle/>
        <a:p>
          <a:endParaRPr lang="en-US"/>
        </a:p>
      </dgm:t>
    </dgm:pt>
    <dgm:pt modelId="{72686471-7EB1-42D5-9339-4C4B5331D8B1}" type="sibTrans" cxnId="{532BB10C-AF5C-4B57-8C26-7C663E1A4710}">
      <dgm:prSet/>
      <dgm:spPr/>
      <dgm:t>
        <a:bodyPr/>
        <a:lstStyle/>
        <a:p>
          <a:endParaRPr lang="en-US"/>
        </a:p>
      </dgm:t>
    </dgm:pt>
    <dgm:pt modelId="{37AC5B83-F9AA-422B-9CC4-C6DC73DC9B78}">
      <dgm:prSet phldrT="[Text]"/>
      <dgm:spPr/>
      <dgm:t>
        <a:bodyPr/>
        <a:lstStyle/>
        <a:p>
          <a:r>
            <a:rPr lang="en-US" dirty="0" smtClean="0"/>
            <a:t>OMEGA 6 (W6)(BAD)</a:t>
          </a:r>
          <a:endParaRPr lang="en-US" dirty="0"/>
        </a:p>
      </dgm:t>
    </dgm:pt>
    <dgm:pt modelId="{A0EF9262-F76D-4FAC-AD3A-D3D59C78E0A0}" type="parTrans" cxnId="{8B713CC7-0CFC-4940-981B-961836C1234C}">
      <dgm:prSet/>
      <dgm:spPr/>
      <dgm:t>
        <a:bodyPr/>
        <a:lstStyle/>
        <a:p>
          <a:endParaRPr lang="en-US"/>
        </a:p>
      </dgm:t>
    </dgm:pt>
    <dgm:pt modelId="{6DDD493C-F852-43B7-A462-FDC29A6503D6}" type="sibTrans" cxnId="{8B713CC7-0CFC-4940-981B-961836C1234C}">
      <dgm:prSet/>
      <dgm:spPr/>
      <dgm:t>
        <a:bodyPr/>
        <a:lstStyle/>
        <a:p>
          <a:endParaRPr lang="en-US"/>
        </a:p>
      </dgm:t>
    </dgm:pt>
    <dgm:pt modelId="{7748EBB0-A93D-4A39-A967-156E07B72B6B}">
      <dgm:prSet phldrT="[Text]"/>
      <dgm:spPr/>
      <dgm:t>
        <a:bodyPr/>
        <a:lstStyle/>
        <a:p>
          <a:r>
            <a:rPr lang="en-US" dirty="0" smtClean="0"/>
            <a:t>OMEGA 3 (W3)(GOOD)</a:t>
          </a:r>
          <a:endParaRPr lang="en-US" dirty="0"/>
        </a:p>
      </dgm:t>
    </dgm:pt>
    <dgm:pt modelId="{C245ABA6-41FE-4E3F-802A-66F4D03ACFFF}" type="parTrans" cxnId="{F514C6E6-A83D-48E0-A3BA-7AA623D031FC}">
      <dgm:prSet/>
      <dgm:spPr/>
      <dgm:t>
        <a:bodyPr/>
        <a:lstStyle/>
        <a:p>
          <a:endParaRPr lang="en-US"/>
        </a:p>
      </dgm:t>
    </dgm:pt>
    <dgm:pt modelId="{526F7C73-8C6E-4FE4-897A-71A4A6C4EDB4}" type="sibTrans" cxnId="{F514C6E6-A83D-48E0-A3BA-7AA623D031FC}">
      <dgm:prSet/>
      <dgm:spPr/>
      <dgm:t>
        <a:bodyPr/>
        <a:lstStyle/>
        <a:p>
          <a:endParaRPr lang="en-US"/>
        </a:p>
      </dgm:t>
    </dgm:pt>
    <dgm:pt modelId="{C7E76F4A-C7A6-45BF-A308-8C14BC277312}">
      <dgm:prSet phldrT="[Text]"/>
      <dgm:spPr/>
      <dgm:t>
        <a:bodyPr/>
        <a:lstStyle/>
        <a:p>
          <a:r>
            <a:rPr lang="en-US" dirty="0" smtClean="0"/>
            <a:t>MUFA (GOOD)</a:t>
          </a:r>
          <a:endParaRPr lang="en-US" dirty="0"/>
        </a:p>
      </dgm:t>
    </dgm:pt>
    <dgm:pt modelId="{EC33B8BB-F6A2-4526-9CE1-9F385FEC9B3D}" type="parTrans" cxnId="{8347CC70-77A3-4476-B08C-37F92FB73F7D}">
      <dgm:prSet/>
      <dgm:spPr/>
      <dgm:t>
        <a:bodyPr/>
        <a:lstStyle/>
        <a:p>
          <a:endParaRPr lang="en-US"/>
        </a:p>
      </dgm:t>
    </dgm:pt>
    <dgm:pt modelId="{0AA6D61E-EC08-489F-A9EB-862E32B8D5C3}" type="sibTrans" cxnId="{8347CC70-77A3-4476-B08C-37F92FB73F7D}">
      <dgm:prSet/>
      <dgm:spPr/>
      <dgm:t>
        <a:bodyPr/>
        <a:lstStyle/>
        <a:p>
          <a:endParaRPr lang="en-US"/>
        </a:p>
      </dgm:t>
    </dgm:pt>
    <dgm:pt modelId="{8E09A3DA-79C0-4906-AB02-EBD3F312F8B6}" type="pres">
      <dgm:prSet presAssocID="{311D7F97-B0E9-4AE4-B432-0BDCD13238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6A11DB-C2EF-4AC0-B853-6DF68FA6E96A}" type="pres">
      <dgm:prSet presAssocID="{724E9E1D-C411-4489-BFD5-BCB5E94556F2}" presName="hierRoot1" presStyleCnt="0"/>
      <dgm:spPr/>
    </dgm:pt>
    <dgm:pt modelId="{2B4744C6-E20A-4F39-ACAE-50DFEE4E36B4}" type="pres">
      <dgm:prSet presAssocID="{724E9E1D-C411-4489-BFD5-BCB5E94556F2}" presName="composite" presStyleCnt="0"/>
      <dgm:spPr/>
    </dgm:pt>
    <dgm:pt modelId="{AE6FB631-58F4-4EC7-9532-8206677D8320}" type="pres">
      <dgm:prSet presAssocID="{724E9E1D-C411-4489-BFD5-BCB5E94556F2}" presName="background" presStyleLbl="node0" presStyleIdx="0" presStyleCnt="1"/>
      <dgm:spPr/>
    </dgm:pt>
    <dgm:pt modelId="{7775BE7E-484E-4E24-A745-07D7CA6CD2F3}" type="pres">
      <dgm:prSet presAssocID="{724E9E1D-C411-4489-BFD5-BCB5E94556F2}" presName="text" presStyleLbl="fgAcc0" presStyleIdx="0" presStyleCnt="1" custLinFactY="-45084" custLinFactNeighborX="-7620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B04FD-BF5E-46EC-8B99-869033B4B552}" type="pres">
      <dgm:prSet presAssocID="{724E9E1D-C411-4489-BFD5-BCB5E94556F2}" presName="hierChild2" presStyleCnt="0"/>
      <dgm:spPr/>
    </dgm:pt>
    <dgm:pt modelId="{1F8A8A9F-D8A3-4C76-8812-5D2FBA38AF02}" type="pres">
      <dgm:prSet presAssocID="{69CA0F34-EE28-4936-8FDA-B32DF4CA7FF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91E2AF8-413F-4092-A93E-B2DB5BF2BB27}" type="pres">
      <dgm:prSet presAssocID="{03DE3DB5-B8CD-4B71-B8BC-97FCE95B27BA}" presName="hierRoot2" presStyleCnt="0"/>
      <dgm:spPr/>
    </dgm:pt>
    <dgm:pt modelId="{753F94B1-5298-498B-A825-0B7B209596AB}" type="pres">
      <dgm:prSet presAssocID="{03DE3DB5-B8CD-4B71-B8BC-97FCE95B27BA}" presName="composite2" presStyleCnt="0"/>
      <dgm:spPr/>
    </dgm:pt>
    <dgm:pt modelId="{E8FB1466-476D-4985-8FEC-930317B6230D}" type="pres">
      <dgm:prSet presAssocID="{03DE3DB5-B8CD-4B71-B8BC-97FCE95B27BA}" presName="background2" presStyleLbl="node2" presStyleIdx="0" presStyleCnt="2"/>
      <dgm:spPr/>
    </dgm:pt>
    <dgm:pt modelId="{5CE850F7-2BC5-4E87-BD20-2F586738D7CE}" type="pres">
      <dgm:prSet presAssocID="{03DE3DB5-B8CD-4B71-B8BC-97FCE95B27B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0A975-E737-45E8-B660-DC2911087559}" type="pres">
      <dgm:prSet presAssocID="{03DE3DB5-B8CD-4B71-B8BC-97FCE95B27BA}" presName="hierChild3" presStyleCnt="0"/>
      <dgm:spPr/>
    </dgm:pt>
    <dgm:pt modelId="{69DF350F-3568-43E3-8531-111D9B7D17B7}" type="pres">
      <dgm:prSet presAssocID="{A0EF9262-F76D-4FAC-AD3A-D3D59C78E0A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4575E4B-719D-4907-BE04-AC4F89C56855}" type="pres">
      <dgm:prSet presAssocID="{37AC5B83-F9AA-422B-9CC4-C6DC73DC9B78}" presName="hierRoot3" presStyleCnt="0"/>
      <dgm:spPr/>
    </dgm:pt>
    <dgm:pt modelId="{E4D34681-8ACC-4F64-9FDE-B07F90CE21B2}" type="pres">
      <dgm:prSet presAssocID="{37AC5B83-F9AA-422B-9CC4-C6DC73DC9B78}" presName="composite3" presStyleCnt="0"/>
      <dgm:spPr/>
    </dgm:pt>
    <dgm:pt modelId="{061983E2-BFD8-43C3-A586-A4572193B2A9}" type="pres">
      <dgm:prSet presAssocID="{37AC5B83-F9AA-422B-9CC4-C6DC73DC9B78}" presName="background3" presStyleLbl="node3" presStyleIdx="0" presStyleCnt="2"/>
      <dgm:spPr/>
    </dgm:pt>
    <dgm:pt modelId="{E1CB1131-C594-4A3F-84AF-3632A4858371}" type="pres">
      <dgm:prSet presAssocID="{37AC5B83-F9AA-422B-9CC4-C6DC73DC9B7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0B9E3-C4A7-4043-879B-4AA7D4BA12CE}" type="pres">
      <dgm:prSet presAssocID="{37AC5B83-F9AA-422B-9CC4-C6DC73DC9B78}" presName="hierChild4" presStyleCnt="0"/>
      <dgm:spPr/>
    </dgm:pt>
    <dgm:pt modelId="{66E4D89F-B1AD-4A67-8305-352C93693D5F}" type="pres">
      <dgm:prSet presAssocID="{C245ABA6-41FE-4E3F-802A-66F4D03ACFF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1DAA09D-880D-40E3-84FB-5E9A0842618C}" type="pres">
      <dgm:prSet presAssocID="{7748EBB0-A93D-4A39-A967-156E07B72B6B}" presName="hierRoot3" presStyleCnt="0"/>
      <dgm:spPr/>
    </dgm:pt>
    <dgm:pt modelId="{93CD7F9D-0675-4127-9707-2DD0B2E73693}" type="pres">
      <dgm:prSet presAssocID="{7748EBB0-A93D-4A39-A967-156E07B72B6B}" presName="composite3" presStyleCnt="0"/>
      <dgm:spPr/>
    </dgm:pt>
    <dgm:pt modelId="{D2B859B9-4594-4840-8075-B5DF3A664D2E}" type="pres">
      <dgm:prSet presAssocID="{7748EBB0-A93D-4A39-A967-156E07B72B6B}" presName="background3" presStyleLbl="node3" presStyleIdx="1" presStyleCnt="2"/>
      <dgm:spPr/>
    </dgm:pt>
    <dgm:pt modelId="{2B3934C2-3786-4E3E-B717-1E824A8EB1B6}" type="pres">
      <dgm:prSet presAssocID="{7748EBB0-A93D-4A39-A967-156E07B72B6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94320-0E9F-4389-BEE1-7364D1367B2F}" type="pres">
      <dgm:prSet presAssocID="{7748EBB0-A93D-4A39-A967-156E07B72B6B}" presName="hierChild4" presStyleCnt="0"/>
      <dgm:spPr/>
    </dgm:pt>
    <dgm:pt modelId="{DBC1BF5A-3ABA-424D-B9E8-07D61DDF0902}" type="pres">
      <dgm:prSet presAssocID="{EC33B8BB-F6A2-4526-9CE1-9F385FEC9B3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8CEE63A-0147-4072-8CAA-D93D149E5E70}" type="pres">
      <dgm:prSet presAssocID="{C7E76F4A-C7A6-45BF-A308-8C14BC277312}" presName="hierRoot2" presStyleCnt="0"/>
      <dgm:spPr/>
    </dgm:pt>
    <dgm:pt modelId="{5E0FE95B-EB2E-4AF6-B957-4BD2367650D9}" type="pres">
      <dgm:prSet presAssocID="{C7E76F4A-C7A6-45BF-A308-8C14BC277312}" presName="composite2" presStyleCnt="0"/>
      <dgm:spPr/>
    </dgm:pt>
    <dgm:pt modelId="{C3773D3A-68FE-485F-BD11-E87CC83E1CA6}" type="pres">
      <dgm:prSet presAssocID="{C7E76F4A-C7A6-45BF-A308-8C14BC277312}" presName="background2" presStyleLbl="node2" presStyleIdx="1" presStyleCnt="2"/>
      <dgm:spPr/>
    </dgm:pt>
    <dgm:pt modelId="{669E6382-D067-44CD-A371-6ECBF5D177EC}" type="pres">
      <dgm:prSet presAssocID="{C7E76F4A-C7A6-45BF-A308-8C14BC27731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86BE3-21D3-4100-8519-A572CDB1A745}" type="pres">
      <dgm:prSet presAssocID="{C7E76F4A-C7A6-45BF-A308-8C14BC277312}" presName="hierChild3" presStyleCnt="0"/>
      <dgm:spPr/>
    </dgm:pt>
  </dgm:ptLst>
  <dgm:cxnLst>
    <dgm:cxn modelId="{4BC8AC7C-D4B6-4D72-A8F1-5EA5DE88438D}" type="presOf" srcId="{724E9E1D-C411-4489-BFD5-BCB5E94556F2}" destId="{7775BE7E-484E-4E24-A745-07D7CA6CD2F3}" srcOrd="0" destOrd="0" presId="urn:microsoft.com/office/officeart/2005/8/layout/hierarchy1"/>
    <dgm:cxn modelId="{7AE10A0C-63D8-4CCA-BBBC-B367D469DCA9}" type="presOf" srcId="{EC33B8BB-F6A2-4526-9CE1-9F385FEC9B3D}" destId="{DBC1BF5A-3ABA-424D-B9E8-07D61DDF0902}" srcOrd="0" destOrd="0" presId="urn:microsoft.com/office/officeart/2005/8/layout/hierarchy1"/>
    <dgm:cxn modelId="{42856DB9-080B-4A23-87DD-FEC4DB107EED}" type="presOf" srcId="{A0EF9262-F76D-4FAC-AD3A-D3D59C78E0A0}" destId="{69DF350F-3568-43E3-8531-111D9B7D17B7}" srcOrd="0" destOrd="0" presId="urn:microsoft.com/office/officeart/2005/8/layout/hierarchy1"/>
    <dgm:cxn modelId="{E64C3747-69D7-4785-9744-70C20850CCE2}" type="presOf" srcId="{03DE3DB5-B8CD-4B71-B8BC-97FCE95B27BA}" destId="{5CE850F7-2BC5-4E87-BD20-2F586738D7CE}" srcOrd="0" destOrd="0" presId="urn:microsoft.com/office/officeart/2005/8/layout/hierarchy1"/>
    <dgm:cxn modelId="{F514C6E6-A83D-48E0-A3BA-7AA623D031FC}" srcId="{03DE3DB5-B8CD-4B71-B8BC-97FCE95B27BA}" destId="{7748EBB0-A93D-4A39-A967-156E07B72B6B}" srcOrd="1" destOrd="0" parTransId="{C245ABA6-41FE-4E3F-802A-66F4D03ACFFF}" sibTransId="{526F7C73-8C6E-4FE4-897A-71A4A6C4EDB4}"/>
    <dgm:cxn modelId="{06397ED6-BDBF-4990-A315-1D24DA447E98}" srcId="{311D7F97-B0E9-4AE4-B432-0BDCD13238C0}" destId="{724E9E1D-C411-4489-BFD5-BCB5E94556F2}" srcOrd="0" destOrd="0" parTransId="{45BB40B5-D178-4012-9E18-6807AB6E6A0F}" sibTransId="{06F18294-A21E-4933-9B15-ADE86BECB0BE}"/>
    <dgm:cxn modelId="{8B713CC7-0CFC-4940-981B-961836C1234C}" srcId="{03DE3DB5-B8CD-4B71-B8BC-97FCE95B27BA}" destId="{37AC5B83-F9AA-422B-9CC4-C6DC73DC9B78}" srcOrd="0" destOrd="0" parTransId="{A0EF9262-F76D-4FAC-AD3A-D3D59C78E0A0}" sibTransId="{6DDD493C-F852-43B7-A462-FDC29A6503D6}"/>
    <dgm:cxn modelId="{C7DFD66D-51B5-4247-9E3E-3396FAA3078A}" type="presOf" srcId="{37AC5B83-F9AA-422B-9CC4-C6DC73DC9B78}" destId="{E1CB1131-C594-4A3F-84AF-3632A4858371}" srcOrd="0" destOrd="0" presId="urn:microsoft.com/office/officeart/2005/8/layout/hierarchy1"/>
    <dgm:cxn modelId="{DC5038CC-B15B-4A84-91F0-CF8CF65FF7CD}" type="presOf" srcId="{69CA0F34-EE28-4936-8FDA-B32DF4CA7FFE}" destId="{1F8A8A9F-D8A3-4C76-8812-5D2FBA38AF02}" srcOrd="0" destOrd="0" presId="urn:microsoft.com/office/officeart/2005/8/layout/hierarchy1"/>
    <dgm:cxn modelId="{7628EB47-EE9C-4DE7-ACB6-AD6C4992C625}" type="presOf" srcId="{C7E76F4A-C7A6-45BF-A308-8C14BC277312}" destId="{669E6382-D067-44CD-A371-6ECBF5D177EC}" srcOrd="0" destOrd="0" presId="urn:microsoft.com/office/officeart/2005/8/layout/hierarchy1"/>
    <dgm:cxn modelId="{918DA431-2182-4D10-9FEF-138EB27CBE72}" type="presOf" srcId="{7748EBB0-A93D-4A39-A967-156E07B72B6B}" destId="{2B3934C2-3786-4E3E-B717-1E824A8EB1B6}" srcOrd="0" destOrd="0" presId="urn:microsoft.com/office/officeart/2005/8/layout/hierarchy1"/>
    <dgm:cxn modelId="{532BB10C-AF5C-4B57-8C26-7C663E1A4710}" srcId="{724E9E1D-C411-4489-BFD5-BCB5E94556F2}" destId="{03DE3DB5-B8CD-4B71-B8BC-97FCE95B27BA}" srcOrd="0" destOrd="0" parTransId="{69CA0F34-EE28-4936-8FDA-B32DF4CA7FFE}" sibTransId="{72686471-7EB1-42D5-9339-4C4B5331D8B1}"/>
    <dgm:cxn modelId="{8347CC70-77A3-4476-B08C-37F92FB73F7D}" srcId="{724E9E1D-C411-4489-BFD5-BCB5E94556F2}" destId="{C7E76F4A-C7A6-45BF-A308-8C14BC277312}" srcOrd="1" destOrd="0" parTransId="{EC33B8BB-F6A2-4526-9CE1-9F385FEC9B3D}" sibTransId="{0AA6D61E-EC08-489F-A9EB-862E32B8D5C3}"/>
    <dgm:cxn modelId="{F9CC2ECE-C69A-4EA9-ABCC-68170EDF59AE}" type="presOf" srcId="{C245ABA6-41FE-4E3F-802A-66F4D03ACFFF}" destId="{66E4D89F-B1AD-4A67-8305-352C93693D5F}" srcOrd="0" destOrd="0" presId="urn:microsoft.com/office/officeart/2005/8/layout/hierarchy1"/>
    <dgm:cxn modelId="{F10B0A44-03F6-44E1-9D8F-20C2236FFD5B}" type="presOf" srcId="{311D7F97-B0E9-4AE4-B432-0BDCD13238C0}" destId="{8E09A3DA-79C0-4906-AB02-EBD3F312F8B6}" srcOrd="0" destOrd="0" presId="urn:microsoft.com/office/officeart/2005/8/layout/hierarchy1"/>
    <dgm:cxn modelId="{C53FB345-8133-4619-9D0F-BD3C297EC992}" type="presParOf" srcId="{8E09A3DA-79C0-4906-AB02-EBD3F312F8B6}" destId="{B46A11DB-C2EF-4AC0-B853-6DF68FA6E96A}" srcOrd="0" destOrd="0" presId="urn:microsoft.com/office/officeart/2005/8/layout/hierarchy1"/>
    <dgm:cxn modelId="{D18B483D-F241-4A14-B85C-458504346805}" type="presParOf" srcId="{B46A11DB-C2EF-4AC0-B853-6DF68FA6E96A}" destId="{2B4744C6-E20A-4F39-ACAE-50DFEE4E36B4}" srcOrd="0" destOrd="0" presId="urn:microsoft.com/office/officeart/2005/8/layout/hierarchy1"/>
    <dgm:cxn modelId="{7CC37126-80D9-432A-9EF5-B3801106BECD}" type="presParOf" srcId="{2B4744C6-E20A-4F39-ACAE-50DFEE4E36B4}" destId="{AE6FB631-58F4-4EC7-9532-8206677D8320}" srcOrd="0" destOrd="0" presId="urn:microsoft.com/office/officeart/2005/8/layout/hierarchy1"/>
    <dgm:cxn modelId="{8BB5D69D-08E5-46A1-9046-4223F9D1827B}" type="presParOf" srcId="{2B4744C6-E20A-4F39-ACAE-50DFEE4E36B4}" destId="{7775BE7E-484E-4E24-A745-07D7CA6CD2F3}" srcOrd="1" destOrd="0" presId="urn:microsoft.com/office/officeart/2005/8/layout/hierarchy1"/>
    <dgm:cxn modelId="{40975B12-ABBE-49A2-97A2-F4307F4A4CAA}" type="presParOf" srcId="{B46A11DB-C2EF-4AC0-B853-6DF68FA6E96A}" destId="{EBEB04FD-BF5E-46EC-8B99-869033B4B552}" srcOrd="1" destOrd="0" presId="urn:microsoft.com/office/officeart/2005/8/layout/hierarchy1"/>
    <dgm:cxn modelId="{F1BEA638-1699-4F90-AD8E-66A1203B826A}" type="presParOf" srcId="{EBEB04FD-BF5E-46EC-8B99-869033B4B552}" destId="{1F8A8A9F-D8A3-4C76-8812-5D2FBA38AF02}" srcOrd="0" destOrd="0" presId="urn:microsoft.com/office/officeart/2005/8/layout/hierarchy1"/>
    <dgm:cxn modelId="{8DFC4147-CFD1-48BD-A6C1-DD7D0CC7B610}" type="presParOf" srcId="{EBEB04FD-BF5E-46EC-8B99-869033B4B552}" destId="{891E2AF8-413F-4092-A93E-B2DB5BF2BB27}" srcOrd="1" destOrd="0" presId="urn:microsoft.com/office/officeart/2005/8/layout/hierarchy1"/>
    <dgm:cxn modelId="{E9B1327B-26A9-482E-89FA-E97BEF2AE5F4}" type="presParOf" srcId="{891E2AF8-413F-4092-A93E-B2DB5BF2BB27}" destId="{753F94B1-5298-498B-A825-0B7B209596AB}" srcOrd="0" destOrd="0" presId="urn:microsoft.com/office/officeart/2005/8/layout/hierarchy1"/>
    <dgm:cxn modelId="{64264E78-6BCA-4F38-84D4-F4F75E27FA73}" type="presParOf" srcId="{753F94B1-5298-498B-A825-0B7B209596AB}" destId="{E8FB1466-476D-4985-8FEC-930317B6230D}" srcOrd="0" destOrd="0" presId="urn:microsoft.com/office/officeart/2005/8/layout/hierarchy1"/>
    <dgm:cxn modelId="{3B435991-04EE-418C-BA5A-A1BA1DFE5C93}" type="presParOf" srcId="{753F94B1-5298-498B-A825-0B7B209596AB}" destId="{5CE850F7-2BC5-4E87-BD20-2F586738D7CE}" srcOrd="1" destOrd="0" presId="urn:microsoft.com/office/officeart/2005/8/layout/hierarchy1"/>
    <dgm:cxn modelId="{DD7EF240-F0CD-4D50-A06B-F99F4768AFF5}" type="presParOf" srcId="{891E2AF8-413F-4092-A93E-B2DB5BF2BB27}" destId="{7350A975-E737-45E8-B660-DC2911087559}" srcOrd="1" destOrd="0" presId="urn:microsoft.com/office/officeart/2005/8/layout/hierarchy1"/>
    <dgm:cxn modelId="{58F8AEAD-7E72-470F-BA89-A465D1033A68}" type="presParOf" srcId="{7350A975-E737-45E8-B660-DC2911087559}" destId="{69DF350F-3568-43E3-8531-111D9B7D17B7}" srcOrd="0" destOrd="0" presId="urn:microsoft.com/office/officeart/2005/8/layout/hierarchy1"/>
    <dgm:cxn modelId="{092244B1-9CC6-4838-970B-069B81AF155E}" type="presParOf" srcId="{7350A975-E737-45E8-B660-DC2911087559}" destId="{04575E4B-719D-4907-BE04-AC4F89C56855}" srcOrd="1" destOrd="0" presId="urn:microsoft.com/office/officeart/2005/8/layout/hierarchy1"/>
    <dgm:cxn modelId="{0597FEF9-1DCD-45E7-87B0-B97E3B5FB25B}" type="presParOf" srcId="{04575E4B-719D-4907-BE04-AC4F89C56855}" destId="{E4D34681-8ACC-4F64-9FDE-B07F90CE21B2}" srcOrd="0" destOrd="0" presId="urn:microsoft.com/office/officeart/2005/8/layout/hierarchy1"/>
    <dgm:cxn modelId="{A49FB907-3010-4F0C-815C-BDBCB4D5F0BE}" type="presParOf" srcId="{E4D34681-8ACC-4F64-9FDE-B07F90CE21B2}" destId="{061983E2-BFD8-43C3-A586-A4572193B2A9}" srcOrd="0" destOrd="0" presId="urn:microsoft.com/office/officeart/2005/8/layout/hierarchy1"/>
    <dgm:cxn modelId="{612FE416-5CA8-478E-A60D-615BCD45CF22}" type="presParOf" srcId="{E4D34681-8ACC-4F64-9FDE-B07F90CE21B2}" destId="{E1CB1131-C594-4A3F-84AF-3632A4858371}" srcOrd="1" destOrd="0" presId="urn:microsoft.com/office/officeart/2005/8/layout/hierarchy1"/>
    <dgm:cxn modelId="{7C17618D-5214-434A-8E4B-92A1BD7EB57B}" type="presParOf" srcId="{04575E4B-719D-4907-BE04-AC4F89C56855}" destId="{D700B9E3-C4A7-4043-879B-4AA7D4BA12CE}" srcOrd="1" destOrd="0" presId="urn:microsoft.com/office/officeart/2005/8/layout/hierarchy1"/>
    <dgm:cxn modelId="{7DA58649-1D7F-47D6-B84E-7317C17E13F6}" type="presParOf" srcId="{7350A975-E737-45E8-B660-DC2911087559}" destId="{66E4D89F-B1AD-4A67-8305-352C93693D5F}" srcOrd="2" destOrd="0" presId="urn:microsoft.com/office/officeart/2005/8/layout/hierarchy1"/>
    <dgm:cxn modelId="{84B3E469-4578-4B2F-874C-B52D24FE722B}" type="presParOf" srcId="{7350A975-E737-45E8-B660-DC2911087559}" destId="{61DAA09D-880D-40E3-84FB-5E9A0842618C}" srcOrd="3" destOrd="0" presId="urn:microsoft.com/office/officeart/2005/8/layout/hierarchy1"/>
    <dgm:cxn modelId="{F7B8948B-4213-4B41-8E34-74CAB8B5A9D6}" type="presParOf" srcId="{61DAA09D-880D-40E3-84FB-5E9A0842618C}" destId="{93CD7F9D-0675-4127-9707-2DD0B2E73693}" srcOrd="0" destOrd="0" presId="urn:microsoft.com/office/officeart/2005/8/layout/hierarchy1"/>
    <dgm:cxn modelId="{2DBE4381-D894-4C8D-A215-1A5645AB2DFC}" type="presParOf" srcId="{93CD7F9D-0675-4127-9707-2DD0B2E73693}" destId="{D2B859B9-4594-4840-8075-B5DF3A664D2E}" srcOrd="0" destOrd="0" presId="urn:microsoft.com/office/officeart/2005/8/layout/hierarchy1"/>
    <dgm:cxn modelId="{D4CCB98D-7288-4A65-B3CD-2395D72FD91E}" type="presParOf" srcId="{93CD7F9D-0675-4127-9707-2DD0B2E73693}" destId="{2B3934C2-3786-4E3E-B717-1E824A8EB1B6}" srcOrd="1" destOrd="0" presId="urn:microsoft.com/office/officeart/2005/8/layout/hierarchy1"/>
    <dgm:cxn modelId="{979841CE-91F1-4BEB-A617-A1F3E169A3DF}" type="presParOf" srcId="{61DAA09D-880D-40E3-84FB-5E9A0842618C}" destId="{D5B94320-0E9F-4389-BEE1-7364D1367B2F}" srcOrd="1" destOrd="0" presId="urn:microsoft.com/office/officeart/2005/8/layout/hierarchy1"/>
    <dgm:cxn modelId="{BCC63990-4ED1-4C6C-8C86-D3AC24F60B00}" type="presParOf" srcId="{EBEB04FD-BF5E-46EC-8B99-869033B4B552}" destId="{DBC1BF5A-3ABA-424D-B9E8-07D61DDF0902}" srcOrd="2" destOrd="0" presId="urn:microsoft.com/office/officeart/2005/8/layout/hierarchy1"/>
    <dgm:cxn modelId="{99ACDAF8-6376-44F0-9993-E777F66D2A61}" type="presParOf" srcId="{EBEB04FD-BF5E-46EC-8B99-869033B4B552}" destId="{78CEE63A-0147-4072-8CAA-D93D149E5E70}" srcOrd="3" destOrd="0" presId="urn:microsoft.com/office/officeart/2005/8/layout/hierarchy1"/>
    <dgm:cxn modelId="{365C1339-2BCC-4F31-B906-5520126E8898}" type="presParOf" srcId="{78CEE63A-0147-4072-8CAA-D93D149E5E70}" destId="{5E0FE95B-EB2E-4AF6-B957-4BD2367650D9}" srcOrd="0" destOrd="0" presId="urn:microsoft.com/office/officeart/2005/8/layout/hierarchy1"/>
    <dgm:cxn modelId="{1AB5B900-A5CE-499D-B1CD-FD51DC2B721D}" type="presParOf" srcId="{5E0FE95B-EB2E-4AF6-B957-4BD2367650D9}" destId="{C3773D3A-68FE-485F-BD11-E87CC83E1CA6}" srcOrd="0" destOrd="0" presId="urn:microsoft.com/office/officeart/2005/8/layout/hierarchy1"/>
    <dgm:cxn modelId="{5058A951-F2D1-4B57-84CF-B423A079BB15}" type="presParOf" srcId="{5E0FE95B-EB2E-4AF6-B957-4BD2367650D9}" destId="{669E6382-D067-44CD-A371-6ECBF5D177EC}" srcOrd="1" destOrd="0" presId="urn:microsoft.com/office/officeart/2005/8/layout/hierarchy1"/>
    <dgm:cxn modelId="{831918E5-791E-42E5-9DB7-DC873363F7FB}" type="presParOf" srcId="{78CEE63A-0147-4072-8CAA-D93D149E5E70}" destId="{57786BE3-21D3-4100-8519-A572CDB1A74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F7375-5246-4542-850C-1D9E913209BC}">
      <dsp:nvSpPr>
        <dsp:cNvPr id="0" name=""/>
        <dsp:cNvSpPr/>
      </dsp:nvSpPr>
      <dsp:spPr>
        <a:xfrm>
          <a:off x="4522371" y="914764"/>
          <a:ext cx="870467" cy="418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68"/>
              </a:lnTo>
              <a:lnTo>
                <a:pt x="870467" y="285568"/>
              </a:lnTo>
              <a:lnTo>
                <a:pt x="870467" y="4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0659-D04A-4463-B561-DCC1A68A48CB}">
      <dsp:nvSpPr>
        <dsp:cNvPr id="0" name=""/>
        <dsp:cNvSpPr/>
      </dsp:nvSpPr>
      <dsp:spPr>
        <a:xfrm>
          <a:off x="3632925" y="2248081"/>
          <a:ext cx="879956" cy="418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85"/>
              </a:lnTo>
              <a:lnTo>
                <a:pt x="879956" y="285385"/>
              </a:lnTo>
              <a:lnTo>
                <a:pt x="879956" y="418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DC364-1C75-4091-A58D-14DD9AA55BA3}">
      <dsp:nvSpPr>
        <dsp:cNvPr id="0" name=""/>
        <dsp:cNvSpPr/>
      </dsp:nvSpPr>
      <dsp:spPr>
        <a:xfrm>
          <a:off x="2752969" y="2248081"/>
          <a:ext cx="879956" cy="418779"/>
        </a:xfrm>
        <a:custGeom>
          <a:avLst/>
          <a:gdLst/>
          <a:ahLst/>
          <a:cxnLst/>
          <a:rect l="0" t="0" r="0" b="0"/>
          <a:pathLst>
            <a:path>
              <a:moveTo>
                <a:pt x="879956" y="0"/>
              </a:moveTo>
              <a:lnTo>
                <a:pt x="879956" y="285385"/>
              </a:lnTo>
              <a:lnTo>
                <a:pt x="0" y="285385"/>
              </a:lnTo>
              <a:lnTo>
                <a:pt x="0" y="418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DD98-D685-46FC-925D-FCBE0420A2F1}">
      <dsp:nvSpPr>
        <dsp:cNvPr id="0" name=""/>
        <dsp:cNvSpPr/>
      </dsp:nvSpPr>
      <dsp:spPr>
        <a:xfrm>
          <a:off x="3632925" y="914764"/>
          <a:ext cx="889445" cy="418962"/>
        </a:xfrm>
        <a:custGeom>
          <a:avLst/>
          <a:gdLst/>
          <a:ahLst/>
          <a:cxnLst/>
          <a:rect l="0" t="0" r="0" b="0"/>
          <a:pathLst>
            <a:path>
              <a:moveTo>
                <a:pt x="889445" y="0"/>
              </a:moveTo>
              <a:lnTo>
                <a:pt x="889445" y="285568"/>
              </a:lnTo>
              <a:lnTo>
                <a:pt x="0" y="285568"/>
              </a:lnTo>
              <a:lnTo>
                <a:pt x="0" y="4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5FBCA-7D0D-40D7-856C-44CE8A27872D}">
      <dsp:nvSpPr>
        <dsp:cNvPr id="0" name=""/>
        <dsp:cNvSpPr/>
      </dsp:nvSpPr>
      <dsp:spPr>
        <a:xfrm>
          <a:off x="3802406" y="409"/>
          <a:ext cx="1439928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4A450-84EB-4229-8696-B2F64C4D3A43}">
      <dsp:nvSpPr>
        <dsp:cNvPr id="0" name=""/>
        <dsp:cNvSpPr/>
      </dsp:nvSpPr>
      <dsp:spPr>
        <a:xfrm>
          <a:off x="3962399" y="152401"/>
          <a:ext cx="1439928" cy="914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FATTY ACIDS</a:t>
          </a:r>
          <a:endParaRPr lang="en-US" sz="1600" kern="1200" dirty="0"/>
        </a:p>
      </dsp:txBody>
      <dsp:txXfrm>
        <a:off x="3962399" y="152401"/>
        <a:ext cx="1439928" cy="914354"/>
      </dsp:txXfrm>
    </dsp:sp>
    <dsp:sp modelId="{7015453E-2874-49C5-BB96-6650FD413250}">
      <dsp:nvSpPr>
        <dsp:cNvPr id="0" name=""/>
        <dsp:cNvSpPr/>
      </dsp:nvSpPr>
      <dsp:spPr>
        <a:xfrm>
          <a:off x="2912961" y="1333726"/>
          <a:ext cx="1439928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52036-AE55-4FAE-BBA9-EBF987280312}">
      <dsp:nvSpPr>
        <dsp:cNvPr id="0" name=""/>
        <dsp:cNvSpPr/>
      </dsp:nvSpPr>
      <dsp:spPr>
        <a:xfrm>
          <a:off x="3072953" y="1485718"/>
          <a:ext cx="1439928" cy="914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UNSATURATED FATS</a:t>
          </a:r>
          <a:endParaRPr lang="en-US" sz="1600" kern="1200" dirty="0"/>
        </a:p>
      </dsp:txBody>
      <dsp:txXfrm>
        <a:off x="3072953" y="1485718"/>
        <a:ext cx="1439928" cy="914354"/>
      </dsp:txXfrm>
    </dsp:sp>
    <dsp:sp modelId="{C14B3505-DBF5-41D8-9E3A-BA5122588611}">
      <dsp:nvSpPr>
        <dsp:cNvPr id="0" name=""/>
        <dsp:cNvSpPr/>
      </dsp:nvSpPr>
      <dsp:spPr>
        <a:xfrm>
          <a:off x="2033004" y="2666860"/>
          <a:ext cx="1439928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33D56-130C-4DFE-B786-A9A1D67DFD3A}">
      <dsp:nvSpPr>
        <dsp:cNvPr id="0" name=""/>
        <dsp:cNvSpPr/>
      </dsp:nvSpPr>
      <dsp:spPr>
        <a:xfrm>
          <a:off x="2192996" y="2818852"/>
          <a:ext cx="1439928" cy="914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 FAT(BAD) FATS</a:t>
          </a:r>
          <a:endParaRPr lang="en-US" sz="1600" kern="1200" dirty="0"/>
        </a:p>
      </dsp:txBody>
      <dsp:txXfrm>
        <a:off x="2192996" y="2818852"/>
        <a:ext cx="1439928" cy="914354"/>
      </dsp:txXfrm>
    </dsp:sp>
    <dsp:sp modelId="{02ADC3CB-983A-404D-9F11-9301EBA7F196}">
      <dsp:nvSpPr>
        <dsp:cNvPr id="0" name=""/>
        <dsp:cNvSpPr/>
      </dsp:nvSpPr>
      <dsp:spPr>
        <a:xfrm>
          <a:off x="3792917" y="2666860"/>
          <a:ext cx="1439928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C82B3-FD5C-4723-B9AD-E295CD552022}">
      <dsp:nvSpPr>
        <dsp:cNvPr id="0" name=""/>
        <dsp:cNvSpPr/>
      </dsp:nvSpPr>
      <dsp:spPr>
        <a:xfrm>
          <a:off x="3952909" y="2818852"/>
          <a:ext cx="1439928" cy="914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CIS FATS</a:t>
          </a:r>
          <a:endParaRPr lang="en-US" sz="1600" kern="1200" dirty="0"/>
        </a:p>
      </dsp:txBody>
      <dsp:txXfrm>
        <a:off x="3952909" y="2818852"/>
        <a:ext cx="1439928" cy="914354"/>
      </dsp:txXfrm>
    </dsp:sp>
    <dsp:sp modelId="{47ECC0BD-98A9-4032-A207-38D62F3C1A3B}">
      <dsp:nvSpPr>
        <dsp:cNvPr id="0" name=""/>
        <dsp:cNvSpPr/>
      </dsp:nvSpPr>
      <dsp:spPr>
        <a:xfrm>
          <a:off x="4672874" y="1333726"/>
          <a:ext cx="1439928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3422-F9A4-43E3-A047-78308D66943C}">
      <dsp:nvSpPr>
        <dsp:cNvPr id="0" name=""/>
        <dsp:cNvSpPr/>
      </dsp:nvSpPr>
      <dsp:spPr>
        <a:xfrm>
          <a:off x="4832866" y="1485718"/>
          <a:ext cx="1439928" cy="914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SATURATED FATS(BAD)</a:t>
          </a:r>
          <a:endParaRPr lang="en-US" sz="1600" kern="1200" dirty="0"/>
        </a:p>
      </dsp:txBody>
      <dsp:txXfrm>
        <a:off x="4832866" y="1485718"/>
        <a:ext cx="1439928" cy="914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C1BF5A-3ABA-424D-B9E8-07D61DDF0902}">
      <dsp:nvSpPr>
        <dsp:cNvPr id="0" name=""/>
        <dsp:cNvSpPr/>
      </dsp:nvSpPr>
      <dsp:spPr>
        <a:xfrm>
          <a:off x="2642688" y="694867"/>
          <a:ext cx="1802174" cy="52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79"/>
              </a:lnTo>
              <a:lnTo>
                <a:pt x="1802174" y="399379"/>
              </a:lnTo>
              <a:lnTo>
                <a:pt x="1802174" y="520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4D89F-B1AD-4A67-8305-352C93693D5F}">
      <dsp:nvSpPr>
        <dsp:cNvPr id="0" name=""/>
        <dsp:cNvSpPr/>
      </dsp:nvSpPr>
      <dsp:spPr>
        <a:xfrm>
          <a:off x="2840761" y="2049233"/>
          <a:ext cx="802050" cy="38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19"/>
              </a:lnTo>
              <a:lnTo>
                <a:pt x="802050" y="260119"/>
              </a:lnTo>
              <a:lnTo>
                <a:pt x="802050" y="381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F350F-3568-43E3-8531-111D9B7D17B7}">
      <dsp:nvSpPr>
        <dsp:cNvPr id="0" name=""/>
        <dsp:cNvSpPr/>
      </dsp:nvSpPr>
      <dsp:spPr>
        <a:xfrm>
          <a:off x="2038710" y="2049233"/>
          <a:ext cx="802050" cy="381703"/>
        </a:xfrm>
        <a:custGeom>
          <a:avLst/>
          <a:gdLst/>
          <a:ahLst/>
          <a:cxnLst/>
          <a:rect l="0" t="0" r="0" b="0"/>
          <a:pathLst>
            <a:path>
              <a:moveTo>
                <a:pt x="802050" y="0"/>
              </a:moveTo>
              <a:lnTo>
                <a:pt x="802050" y="260119"/>
              </a:lnTo>
              <a:lnTo>
                <a:pt x="0" y="260119"/>
              </a:lnTo>
              <a:lnTo>
                <a:pt x="0" y="381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A8A9F-D8A3-4C76-8812-5D2FBA38AF02}">
      <dsp:nvSpPr>
        <dsp:cNvPr id="0" name=""/>
        <dsp:cNvSpPr/>
      </dsp:nvSpPr>
      <dsp:spPr>
        <a:xfrm>
          <a:off x="2642688" y="694867"/>
          <a:ext cx="198072" cy="52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79"/>
              </a:lnTo>
              <a:lnTo>
                <a:pt x="198072" y="399379"/>
              </a:lnTo>
              <a:lnTo>
                <a:pt x="198072" y="520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B631-58F4-4EC7-9532-8206677D8320}">
      <dsp:nvSpPr>
        <dsp:cNvPr id="0" name=""/>
        <dsp:cNvSpPr/>
      </dsp:nvSpPr>
      <dsp:spPr>
        <a:xfrm>
          <a:off x="1986464" y="-138536"/>
          <a:ext cx="1312446" cy="833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BE7E-484E-4E24-A745-07D7CA6CD2F3}">
      <dsp:nvSpPr>
        <dsp:cNvPr id="0" name=""/>
        <dsp:cNvSpPr/>
      </dsp:nvSpPr>
      <dsp:spPr>
        <a:xfrm>
          <a:off x="2132292" y="0"/>
          <a:ext cx="1312446" cy="83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CIS  FAT</a:t>
          </a:r>
          <a:endParaRPr lang="en-US" sz="1700" kern="1200" dirty="0"/>
        </a:p>
      </dsp:txBody>
      <dsp:txXfrm>
        <a:off x="2132292" y="0"/>
        <a:ext cx="1312446" cy="833403"/>
      </dsp:txXfrm>
    </dsp:sp>
    <dsp:sp modelId="{E8FB1466-476D-4985-8FEC-930317B6230D}">
      <dsp:nvSpPr>
        <dsp:cNvPr id="0" name=""/>
        <dsp:cNvSpPr/>
      </dsp:nvSpPr>
      <dsp:spPr>
        <a:xfrm>
          <a:off x="2184537" y="1215830"/>
          <a:ext cx="1312446" cy="833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50F7-2BC5-4E87-BD20-2F586738D7CE}">
      <dsp:nvSpPr>
        <dsp:cNvPr id="0" name=""/>
        <dsp:cNvSpPr/>
      </dsp:nvSpPr>
      <dsp:spPr>
        <a:xfrm>
          <a:off x="2330365" y="1354366"/>
          <a:ext cx="1312446" cy="83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PUFA</a:t>
          </a:r>
          <a:endParaRPr lang="en-US" sz="1700" kern="1200" dirty="0"/>
        </a:p>
      </dsp:txBody>
      <dsp:txXfrm>
        <a:off x="2330365" y="1354366"/>
        <a:ext cx="1312446" cy="833403"/>
      </dsp:txXfrm>
    </dsp:sp>
    <dsp:sp modelId="{061983E2-BFD8-43C3-A586-A4572193B2A9}">
      <dsp:nvSpPr>
        <dsp:cNvPr id="0" name=""/>
        <dsp:cNvSpPr/>
      </dsp:nvSpPr>
      <dsp:spPr>
        <a:xfrm>
          <a:off x="1382487" y="2430936"/>
          <a:ext cx="1312446" cy="833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B1131-C594-4A3F-84AF-3632A4858371}">
      <dsp:nvSpPr>
        <dsp:cNvPr id="0" name=""/>
        <dsp:cNvSpPr/>
      </dsp:nvSpPr>
      <dsp:spPr>
        <a:xfrm>
          <a:off x="1528314" y="2569472"/>
          <a:ext cx="1312446" cy="83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OMEGA 6 (W6)(BAD)</a:t>
          </a:r>
          <a:endParaRPr lang="en-US" sz="1700" kern="1200" dirty="0"/>
        </a:p>
      </dsp:txBody>
      <dsp:txXfrm>
        <a:off x="1528314" y="2569472"/>
        <a:ext cx="1312446" cy="833403"/>
      </dsp:txXfrm>
    </dsp:sp>
    <dsp:sp modelId="{D2B859B9-4594-4840-8075-B5DF3A664D2E}">
      <dsp:nvSpPr>
        <dsp:cNvPr id="0" name=""/>
        <dsp:cNvSpPr/>
      </dsp:nvSpPr>
      <dsp:spPr>
        <a:xfrm>
          <a:off x="2986588" y="2430936"/>
          <a:ext cx="1312446" cy="833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934C2-3786-4E3E-B717-1E824A8EB1B6}">
      <dsp:nvSpPr>
        <dsp:cNvPr id="0" name=""/>
        <dsp:cNvSpPr/>
      </dsp:nvSpPr>
      <dsp:spPr>
        <a:xfrm>
          <a:off x="3132415" y="2569472"/>
          <a:ext cx="1312446" cy="83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OMEGA 3 (W3)(GOOD)</a:t>
          </a:r>
          <a:endParaRPr lang="en-US" sz="1700" kern="1200" dirty="0"/>
        </a:p>
      </dsp:txBody>
      <dsp:txXfrm>
        <a:off x="3132415" y="2569472"/>
        <a:ext cx="1312446" cy="833403"/>
      </dsp:txXfrm>
    </dsp:sp>
    <dsp:sp modelId="{C3773D3A-68FE-485F-BD11-E87CC83E1CA6}">
      <dsp:nvSpPr>
        <dsp:cNvPr id="0" name=""/>
        <dsp:cNvSpPr/>
      </dsp:nvSpPr>
      <dsp:spPr>
        <a:xfrm>
          <a:off x="3788638" y="1215830"/>
          <a:ext cx="1312446" cy="833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E6382-D067-44CD-A371-6ECBF5D177EC}">
      <dsp:nvSpPr>
        <dsp:cNvPr id="0" name=""/>
        <dsp:cNvSpPr/>
      </dsp:nvSpPr>
      <dsp:spPr>
        <a:xfrm>
          <a:off x="3934466" y="1354366"/>
          <a:ext cx="1312446" cy="833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MUFA (GOOD)</a:t>
          </a:r>
          <a:endParaRPr lang="en-US" sz="1700" kern="1200" dirty="0"/>
        </a:p>
      </dsp:txBody>
      <dsp:txXfrm>
        <a:off x="3934466" y="1354366"/>
        <a:ext cx="1312446" cy="83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8383-C364-49E0-B41A-FD7F65D8917A}" type="datetimeFigureOut">
              <a:rPr lang="en-US" smtClean="0"/>
              <a:t>11/16/2012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B2179-675A-4B63-A27D-ED71B4D7FE4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B2179-675A-4B63-A27D-ED71B4D7FE47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616E-0A4B-4D8B-835E-BB2C5833D11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392F-4610-44D7-9878-D8444B69C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LIFE STYLE DISEASES AND PREVENTIVE HEALTH.</a:t>
            </a:r>
            <a:endParaRPr lang="en-US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657600"/>
            <a:ext cx="6400800" cy="2057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9000" b="1" dirty="0" smtClean="0">
                <a:solidFill>
                  <a:srgbClr val="9900FF"/>
                </a:solidFill>
              </a:rPr>
              <a:t>-  </a:t>
            </a:r>
            <a:r>
              <a:rPr lang="en-US" sz="9000" b="1" dirty="0" err="1" smtClean="0">
                <a:solidFill>
                  <a:srgbClr val="9900FF"/>
                </a:solidFill>
              </a:rPr>
              <a:t>Dr.Prince</a:t>
            </a:r>
            <a:r>
              <a:rPr lang="en-US" sz="9000" b="1" dirty="0" smtClean="0">
                <a:solidFill>
                  <a:srgbClr val="9900FF"/>
                </a:solidFill>
              </a:rPr>
              <a:t> Pius, MD.</a:t>
            </a:r>
          </a:p>
          <a:p>
            <a:pPr algn="r"/>
            <a:r>
              <a:rPr lang="en-US" sz="9000" b="1" dirty="0" smtClean="0">
                <a:solidFill>
                  <a:srgbClr val="9900FF"/>
                </a:solidFill>
              </a:rPr>
              <a:t>Asst Professor,</a:t>
            </a:r>
          </a:p>
          <a:p>
            <a:pPr algn="r"/>
            <a:r>
              <a:rPr lang="en-US" sz="9000" b="1" dirty="0" smtClean="0">
                <a:solidFill>
                  <a:srgbClr val="9900FF"/>
                </a:solidFill>
              </a:rPr>
              <a:t>Dept of Medicine,</a:t>
            </a:r>
          </a:p>
          <a:p>
            <a:pPr algn="r"/>
            <a:r>
              <a:rPr lang="en-US" sz="9000" b="1" dirty="0" smtClean="0">
                <a:solidFill>
                  <a:srgbClr val="9900FF"/>
                </a:solidFill>
              </a:rPr>
              <a:t>K.G.M.C.H.</a:t>
            </a:r>
          </a:p>
          <a:p>
            <a:endParaRPr lang="en-US" sz="9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CALORIES :-</a:t>
            </a:r>
            <a:br>
              <a:rPr lang="en-US" b="1" dirty="0" smtClean="0">
                <a:solidFill>
                  <a:srgbClr val="0000F6"/>
                </a:solidFill>
              </a:rPr>
            </a:b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  <a:ln>
            <a:noFill/>
            <a:prstDash val="solid"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i="1" dirty="0" smtClean="0">
                <a:solidFill>
                  <a:srgbClr val="0000F6"/>
                </a:solidFill>
              </a:rPr>
              <a:t>Rough Estimate </a:t>
            </a:r>
            <a:r>
              <a:rPr lang="en-US" dirty="0" smtClean="0">
                <a:solidFill>
                  <a:srgbClr val="0000F6"/>
                </a:solidFill>
              </a:rPr>
              <a:t>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b="1" dirty="0" smtClean="0">
                <a:solidFill>
                  <a:srgbClr val="0000F6"/>
                </a:solidFill>
              </a:rPr>
              <a:t>25 </a:t>
            </a:r>
            <a:r>
              <a:rPr lang="en-US" b="1" dirty="0">
                <a:solidFill>
                  <a:srgbClr val="0000F6"/>
                </a:solidFill>
              </a:rPr>
              <a:t>x Ideal body weight in </a:t>
            </a:r>
            <a:r>
              <a:rPr lang="en-US" b="1" dirty="0" err="1">
                <a:solidFill>
                  <a:srgbClr val="0000F6"/>
                </a:solidFill>
              </a:rPr>
              <a:t>Kgs</a:t>
            </a:r>
            <a:r>
              <a:rPr lang="en-US" b="1" dirty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– for sedentary life </a:t>
            </a:r>
            <a:r>
              <a:rPr lang="en-US" dirty="0" smtClean="0">
                <a:solidFill>
                  <a:srgbClr val="0000F6"/>
                </a:solidFill>
              </a:rPr>
              <a:t>style.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b="1" dirty="0">
                <a:solidFill>
                  <a:srgbClr val="0000F6"/>
                </a:solidFill>
              </a:rPr>
              <a:t>15-20 x Ideal body weight in </a:t>
            </a:r>
            <a:r>
              <a:rPr lang="en-US" b="1" dirty="0" err="1">
                <a:solidFill>
                  <a:srgbClr val="0000F6"/>
                </a:solidFill>
              </a:rPr>
              <a:t>Kgs</a:t>
            </a:r>
            <a:r>
              <a:rPr lang="en-US" b="1" dirty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– for obese individuals planning </a:t>
            </a:r>
            <a:r>
              <a:rPr lang="en-US" dirty="0" smtClean="0">
                <a:solidFill>
                  <a:srgbClr val="0000F6"/>
                </a:solidFill>
              </a:rPr>
              <a:t>for weight reduction.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b="1" dirty="0">
                <a:solidFill>
                  <a:srgbClr val="0000F6"/>
                </a:solidFill>
              </a:rPr>
              <a:t>35-40 x Ideal body weight in </a:t>
            </a:r>
            <a:r>
              <a:rPr lang="en-US" b="1" dirty="0" err="1">
                <a:solidFill>
                  <a:srgbClr val="0000F6"/>
                </a:solidFill>
              </a:rPr>
              <a:t>Kgs</a:t>
            </a:r>
            <a:r>
              <a:rPr lang="en-US" b="1" dirty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– for physically very active </a:t>
            </a:r>
            <a:r>
              <a:rPr lang="en-US" dirty="0" smtClean="0">
                <a:solidFill>
                  <a:srgbClr val="0000F6"/>
                </a:solidFill>
              </a:rPr>
              <a:t>or moderate </a:t>
            </a:r>
            <a:r>
              <a:rPr lang="en-US" dirty="0">
                <a:solidFill>
                  <a:srgbClr val="0000F6"/>
                </a:solidFill>
              </a:rPr>
              <a:t>to heavy exercising </a:t>
            </a:r>
            <a:r>
              <a:rPr lang="en-US" dirty="0" smtClean="0">
                <a:solidFill>
                  <a:srgbClr val="0000F6"/>
                </a:solidFill>
              </a:rPr>
              <a:t>individuals.</a:t>
            </a:r>
          </a:p>
          <a:p>
            <a:pPr>
              <a:buNone/>
            </a:pPr>
            <a:r>
              <a:rPr lang="en-US" sz="3900" i="1" dirty="0" smtClean="0">
                <a:solidFill>
                  <a:srgbClr val="0000F6"/>
                </a:solidFill>
              </a:rPr>
              <a:t>Calculation of ideal body weight </a:t>
            </a:r>
            <a:r>
              <a:rPr lang="en-US" dirty="0" smtClean="0">
                <a:solidFill>
                  <a:srgbClr val="0000F6"/>
                </a:solidFill>
              </a:rPr>
              <a:t>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Large frame = Height( in </a:t>
            </a:r>
            <a:r>
              <a:rPr lang="en-US" dirty="0" err="1" smtClean="0">
                <a:solidFill>
                  <a:srgbClr val="0000F6"/>
                </a:solidFill>
              </a:rPr>
              <a:t>cms</a:t>
            </a:r>
            <a:r>
              <a:rPr lang="en-US" dirty="0" smtClean="0">
                <a:solidFill>
                  <a:srgbClr val="0000F6"/>
                </a:solidFill>
              </a:rPr>
              <a:t> )-100 x 1.0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Small frame = Height( in </a:t>
            </a:r>
            <a:r>
              <a:rPr lang="en-US" dirty="0" err="1" smtClean="0">
                <a:solidFill>
                  <a:srgbClr val="0000F6"/>
                </a:solidFill>
              </a:rPr>
              <a:t>cms</a:t>
            </a:r>
            <a:r>
              <a:rPr lang="en-US" dirty="0" smtClean="0">
                <a:solidFill>
                  <a:srgbClr val="0000F6"/>
                </a:solidFill>
              </a:rPr>
              <a:t> )-100 x</a:t>
            </a:r>
            <a:r>
              <a:rPr lang="en-US" dirty="0" smtClean="0">
                <a:solidFill>
                  <a:srgbClr val="0000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6"/>
                </a:solidFill>
              </a:rPr>
              <a:t>0.95</a:t>
            </a: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BALANCED DIET :-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Carbohydrate : 45 to 65% of the total calorie    			       intake  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Protein             : 20 to 30 %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Fat                     : 20 to 35%</a:t>
            </a:r>
          </a:p>
          <a:p>
            <a:pPr>
              <a:buNone/>
            </a:pPr>
            <a:endParaRPr lang="en-US" dirty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GLYCEMIC INDEX:-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Scientific measure of the </a:t>
            </a:r>
            <a:r>
              <a:rPr lang="en-US" dirty="0" err="1" smtClean="0">
                <a:solidFill>
                  <a:srgbClr val="0000F6"/>
                </a:solidFill>
              </a:rPr>
              <a:t>glycemic</a:t>
            </a:r>
            <a:r>
              <a:rPr lang="en-US" dirty="0" smtClean="0">
                <a:solidFill>
                  <a:srgbClr val="0000F6"/>
                </a:solidFill>
              </a:rPr>
              <a:t> response to various foods and is obtained from published food tables.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 High </a:t>
            </a:r>
            <a:r>
              <a:rPr lang="en-US" dirty="0" err="1" smtClean="0">
                <a:solidFill>
                  <a:srgbClr val="0000F6"/>
                </a:solidFill>
              </a:rPr>
              <a:t>glycemic</a:t>
            </a:r>
            <a:r>
              <a:rPr lang="en-US" dirty="0" smtClean="0">
                <a:solidFill>
                  <a:srgbClr val="0000F6"/>
                </a:solidFill>
              </a:rPr>
              <a:t> index indicates a lower quality of carbohydrates associated with low HDL levels and low rates of satiety 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SUMMARY OF BENEFITS OF LOW GI FOOD INTAKE :-</a:t>
            </a:r>
            <a:br>
              <a:rPr lang="en-US" b="1" dirty="0" smtClean="0">
                <a:solidFill>
                  <a:srgbClr val="0000F6"/>
                </a:solidFill>
              </a:rPr>
            </a:b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Helps </a:t>
            </a:r>
            <a:r>
              <a:rPr lang="en-US" dirty="0">
                <a:solidFill>
                  <a:srgbClr val="0000F6"/>
                </a:solidFill>
              </a:rPr>
              <a:t>lose and maintain weight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Reduces hunger and induces satiety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Helps refuel more effectively after exercise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Prolongs physical endurance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Improves blood cholesterol and reduces CVD </a:t>
            </a:r>
            <a:r>
              <a:rPr lang="en-US" dirty="0" smtClean="0">
                <a:solidFill>
                  <a:srgbClr val="0000F6"/>
                </a:solidFill>
              </a:rPr>
              <a:t>risks.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Improves </a:t>
            </a:r>
            <a:r>
              <a:rPr lang="en-US" dirty="0">
                <a:solidFill>
                  <a:srgbClr val="0000F6"/>
                </a:solidFill>
              </a:rPr>
              <a:t>diabetic management and </a:t>
            </a:r>
            <a:r>
              <a:rPr lang="en-US" dirty="0" smtClean="0">
                <a:solidFill>
                  <a:srgbClr val="0000F6"/>
                </a:solidFill>
              </a:rPr>
              <a:t>increases sensitivity </a:t>
            </a:r>
            <a:r>
              <a:rPr lang="en-US" dirty="0">
                <a:solidFill>
                  <a:srgbClr val="0000F6"/>
                </a:solidFill>
              </a:rPr>
              <a:t>to insulin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Helps manage symptoms of PCOD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Long term use may reduce diabetic risk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FATS</a:t>
            </a:r>
            <a:endParaRPr lang="en-US" dirty="0">
              <a:solidFill>
                <a:srgbClr val="0000F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0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286000" y="2895600"/>
          <a:ext cx="6629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FATS:-</a:t>
            </a:r>
            <a:endParaRPr lang="en-US" b="1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When estimating the </a:t>
            </a:r>
            <a:r>
              <a:rPr lang="en-US" dirty="0">
                <a:solidFill>
                  <a:srgbClr val="0000F6"/>
                </a:solidFill>
              </a:rPr>
              <a:t>total fat intake, ‘invisible fat’ containing </a:t>
            </a:r>
            <a:r>
              <a:rPr lang="en-US" dirty="0" smtClean="0">
                <a:solidFill>
                  <a:srgbClr val="0000F6"/>
                </a:solidFill>
              </a:rPr>
              <a:t>in many </a:t>
            </a:r>
            <a:r>
              <a:rPr lang="en-US" dirty="0">
                <a:solidFill>
                  <a:srgbClr val="0000F6"/>
                </a:solidFill>
              </a:rPr>
              <a:t>foods should </a:t>
            </a:r>
            <a:r>
              <a:rPr lang="en-US" dirty="0" smtClean="0">
                <a:solidFill>
                  <a:srgbClr val="0000F6"/>
                </a:solidFill>
              </a:rPr>
              <a:t>be taken </a:t>
            </a:r>
            <a:r>
              <a:rPr lang="en-US" dirty="0">
                <a:solidFill>
                  <a:srgbClr val="0000F6"/>
                </a:solidFill>
              </a:rPr>
              <a:t>into account. Invisible fat in a typical Indian </a:t>
            </a:r>
            <a:r>
              <a:rPr lang="en-US" dirty="0" smtClean="0">
                <a:solidFill>
                  <a:srgbClr val="0000F6"/>
                </a:solidFill>
              </a:rPr>
              <a:t>diet </a:t>
            </a:r>
            <a:r>
              <a:rPr lang="en-US" dirty="0" err="1" smtClean="0">
                <a:solidFill>
                  <a:srgbClr val="0000F6"/>
                </a:solidFill>
              </a:rPr>
              <a:t>amouts</a:t>
            </a:r>
            <a:r>
              <a:rPr lang="en-US" dirty="0" smtClean="0">
                <a:solidFill>
                  <a:srgbClr val="0000F6"/>
                </a:solidFill>
              </a:rPr>
              <a:t> to 40%.</a:t>
            </a:r>
          </a:p>
          <a:p>
            <a:pPr>
              <a:buNone/>
            </a:pPr>
            <a:endParaRPr lang="en-US" dirty="0" smtClean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SATURATED FATS 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Saturated fat intake raises Serum Cholesterol.</a:t>
            </a:r>
          </a:p>
          <a:p>
            <a:pPr>
              <a:buNone/>
            </a:pPr>
            <a:endParaRPr lang="en-US" b="1" dirty="0" smtClean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ANIMAL AND VEGETABLE GHEE :-</a:t>
            </a:r>
          </a:p>
          <a:p>
            <a:r>
              <a:rPr lang="en-US" dirty="0">
                <a:solidFill>
                  <a:srgbClr val="0000F6"/>
                </a:solidFill>
              </a:rPr>
              <a:t>Ghee is more harmful than butter due to the presence of </a:t>
            </a:r>
            <a:r>
              <a:rPr lang="en-US" dirty="0" smtClean="0">
                <a:solidFill>
                  <a:srgbClr val="0000F6"/>
                </a:solidFill>
              </a:rPr>
              <a:t>cholesterol oxides.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Similarly</a:t>
            </a:r>
            <a:r>
              <a:rPr lang="en-US" dirty="0">
                <a:solidFill>
                  <a:srgbClr val="0000F6"/>
                </a:solidFill>
              </a:rPr>
              <a:t>, vegetable </a:t>
            </a:r>
            <a:r>
              <a:rPr lang="en-US" dirty="0" smtClean="0">
                <a:solidFill>
                  <a:srgbClr val="0000F6"/>
                </a:solidFill>
              </a:rPr>
              <a:t>ghee(</a:t>
            </a:r>
            <a:r>
              <a:rPr lang="en-US" dirty="0" err="1" smtClean="0">
                <a:solidFill>
                  <a:srgbClr val="0000F6"/>
                </a:solidFill>
              </a:rPr>
              <a:t>vanaspathi</a:t>
            </a:r>
            <a:r>
              <a:rPr lang="en-US" dirty="0">
                <a:solidFill>
                  <a:srgbClr val="0000F6"/>
                </a:solidFill>
              </a:rPr>
              <a:t>) also exerts adverse effects through its high saturated fat </a:t>
            </a:r>
            <a:r>
              <a:rPr lang="en-US" dirty="0" smtClean="0">
                <a:solidFill>
                  <a:srgbClr val="0000F6"/>
                </a:solidFill>
              </a:rPr>
              <a:t>content.</a:t>
            </a:r>
          </a:p>
          <a:p>
            <a:pPr>
              <a:buNone/>
            </a:pPr>
            <a:endParaRPr lang="en-US" b="1" dirty="0" smtClean="0">
              <a:solidFill>
                <a:srgbClr val="0000F6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F6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F6"/>
              </a:solidFill>
            </a:endParaRPr>
          </a:p>
          <a:p>
            <a:pPr>
              <a:buNone/>
            </a:pP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TROPICAL OILS 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Tropical oils refer to coconut oil, palm oil and Cottonseed oil.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These oils contain a very high percentage of saturated </a:t>
            </a:r>
            <a:r>
              <a:rPr lang="en-US" dirty="0" smtClean="0">
                <a:solidFill>
                  <a:srgbClr val="0000F6"/>
                </a:solidFill>
              </a:rPr>
              <a:t>fat</a:t>
            </a:r>
            <a:endParaRPr lang="en-US" dirty="0" smtClean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Coconut oil :-</a:t>
            </a:r>
          </a:p>
          <a:p>
            <a:r>
              <a:rPr lang="en-US" dirty="0">
                <a:solidFill>
                  <a:srgbClr val="0000F6"/>
                </a:solidFill>
              </a:rPr>
              <a:t>Coconut oil contains mostly cholesterol-raising saturated fat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 </a:t>
            </a:r>
            <a:r>
              <a:rPr lang="en-US" dirty="0">
                <a:solidFill>
                  <a:srgbClr val="0000F6"/>
                </a:solidFill>
              </a:rPr>
              <a:t>coconut milk and oil have the highest proportion of saturated </a:t>
            </a:r>
            <a:r>
              <a:rPr lang="en-US" dirty="0" smtClean="0">
                <a:solidFill>
                  <a:srgbClr val="0000F6"/>
                </a:solidFill>
              </a:rPr>
              <a:t>fat.</a:t>
            </a:r>
          </a:p>
          <a:p>
            <a:r>
              <a:rPr lang="en-US" b="1" i="1" dirty="0" smtClean="0">
                <a:solidFill>
                  <a:srgbClr val="0000F6"/>
                </a:solidFill>
              </a:rPr>
              <a:t>Liberal </a:t>
            </a:r>
            <a:r>
              <a:rPr lang="en-US" b="1" i="1" dirty="0">
                <a:solidFill>
                  <a:srgbClr val="0000F6"/>
                </a:solidFill>
              </a:rPr>
              <a:t>use of butter, ghee, palm oil and </a:t>
            </a:r>
            <a:r>
              <a:rPr lang="en-US" b="1" i="1" dirty="0" smtClean="0">
                <a:solidFill>
                  <a:srgbClr val="0000F6"/>
                </a:solidFill>
              </a:rPr>
              <a:t>coconut should </a:t>
            </a:r>
            <a:r>
              <a:rPr lang="en-US" b="1" i="1" dirty="0">
                <a:solidFill>
                  <a:srgbClr val="0000F6"/>
                </a:solidFill>
              </a:rPr>
              <a:t>be discouraged.</a:t>
            </a:r>
            <a:endParaRPr lang="en-US" b="1" i="1" dirty="0" smtClean="0">
              <a:solidFill>
                <a:srgbClr val="0000F6"/>
              </a:solidFill>
            </a:endParaRP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UNSATURATED FATS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TRANS FAT 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Trans fats produced by partial hydrogenation of unsaturated fat increases the LDL and lipoprotein (a) and decrease the HDL and markedly increases the risk of CAD.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2% increase in energy intake from trans fats is associated with a 23% increase in the incidence of CAD.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Deep-frying is associated with spontaneous hydrogenation and formation of trans fat.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Reuse of oil used for deep-frying has been shown to produce endothelial dysfunction.</a:t>
            </a: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CIS FATS 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This includes the monounsaturated fatty acids (MUFA) and polyunsaturated fatty acids (PUFA)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Indian diets have w6:w3 ratio of around 40:1. 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 disproportionate ratio is due to the use of the so called ‘safe’ cooking oils such as safflower oil and sunflower oil, in which the ratio is around 150:1!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 preferred w6:w3 ratio is 4:1.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NUTS:-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Nuts are rich sources of proteins (12-25%), antioxidants, fiber (10%), vitamins </a:t>
            </a:r>
            <a:r>
              <a:rPr lang="en-US" dirty="0" err="1" smtClean="0">
                <a:solidFill>
                  <a:srgbClr val="0000F6"/>
                </a:solidFill>
              </a:rPr>
              <a:t>andminerals</a:t>
            </a:r>
            <a:r>
              <a:rPr lang="en-US" dirty="0" smtClean="0">
                <a:solidFill>
                  <a:srgbClr val="0000F6"/>
                </a:solidFill>
              </a:rPr>
              <a:t> (especially potassium and magnesium).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It </a:t>
            </a:r>
            <a:r>
              <a:rPr lang="en-US" dirty="0" smtClean="0">
                <a:solidFill>
                  <a:srgbClr val="0000F6"/>
                </a:solidFill>
              </a:rPr>
              <a:t>has been suggested that daily nut consumption should not exceed 30-60 </a:t>
            </a:r>
            <a:r>
              <a:rPr lang="en-US" dirty="0" err="1" smtClean="0">
                <a:solidFill>
                  <a:srgbClr val="0000F6"/>
                </a:solidFill>
              </a:rPr>
              <a:t>gms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733800"/>
            <a:ext cx="8305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FRUITS:-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taken by the diabetics in moderate amounts.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Ripe and very sweet fruits are better avoided.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and partially ripened fruits and citrus fruits are preferable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SALT INTAKE 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562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High salt intake is associated with increased risk of hypertension and stroke.</a:t>
            </a:r>
          </a:p>
          <a:p>
            <a:endParaRPr lang="en-US" dirty="0" smtClean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The </a:t>
            </a:r>
            <a:r>
              <a:rPr lang="en-US" dirty="0" smtClean="0">
                <a:solidFill>
                  <a:srgbClr val="0000F6"/>
                </a:solidFill>
              </a:rPr>
              <a:t>WHO recommends a salt (</a:t>
            </a:r>
            <a:r>
              <a:rPr lang="en-US" dirty="0" err="1" smtClean="0">
                <a:solidFill>
                  <a:srgbClr val="0000F6"/>
                </a:solidFill>
              </a:rPr>
              <a:t>NaCl</a:t>
            </a:r>
            <a:r>
              <a:rPr lang="en-US" dirty="0" smtClean="0">
                <a:solidFill>
                  <a:srgbClr val="0000F6"/>
                </a:solidFill>
              </a:rPr>
              <a:t>) intake of &lt; 5 g/day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6"/>
                </a:solidFill>
              </a:rPr>
              <a:t>LIFE STYLE DISEASES </a:t>
            </a:r>
            <a:r>
              <a:rPr lang="en-US" dirty="0" smtClean="0">
                <a:solidFill>
                  <a:srgbClr val="0000F6"/>
                </a:solidFill>
              </a:rPr>
              <a:t>– WHAT ARE THEY?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Human body requires balance in diet, physical exercise and mental relaxation including sleep.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When there is an imbalance in these three parameters, body reacts by developing these so called life style diseases.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Unhealthy diet, lack of exercise, stress, smoking, excess alcohol, drug abuse and even inadequate sleep may attribute to these illnesses.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Childhood Obesity.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HEALTHIER DIET AND ITS PRACTICE:-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Gain knowledge regarding the relationship between the diet and health.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Always eat less than your appetite. Simply prepared foods are preferable.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Have </a:t>
            </a:r>
            <a:r>
              <a:rPr lang="en-US" dirty="0" err="1" smtClean="0">
                <a:solidFill>
                  <a:srgbClr val="0000F6"/>
                </a:solidFill>
              </a:rPr>
              <a:t>Sattvic</a:t>
            </a: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diet which includes green leafy </a:t>
            </a:r>
            <a:r>
              <a:rPr lang="en-US" dirty="0" smtClean="0">
                <a:solidFill>
                  <a:srgbClr val="0000F6"/>
                </a:solidFill>
              </a:rPr>
              <a:t>vegetables spinach </a:t>
            </a:r>
            <a:r>
              <a:rPr lang="en-US" dirty="0" smtClean="0">
                <a:solidFill>
                  <a:srgbClr val="0000F6"/>
                </a:solidFill>
              </a:rPr>
              <a:t>and salad</a:t>
            </a:r>
            <a:r>
              <a:rPr lang="en-US" dirty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Eat </a:t>
            </a:r>
            <a:r>
              <a:rPr lang="en-US" dirty="0">
                <a:solidFill>
                  <a:srgbClr val="0000F6"/>
                </a:solidFill>
              </a:rPr>
              <a:t>on time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  <a:r>
              <a:rPr lang="en-US" dirty="0">
                <a:solidFill>
                  <a:srgbClr val="0000F6"/>
                </a:solidFill>
              </a:rPr>
              <a:t> </a:t>
            </a:r>
            <a:endParaRPr lang="en-US" dirty="0" smtClean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Drink </a:t>
            </a:r>
            <a:r>
              <a:rPr lang="en-US" dirty="0">
                <a:solidFill>
                  <a:srgbClr val="0000F6"/>
                </a:solidFill>
              </a:rPr>
              <a:t>plenty of water, 6 to 8 glasses a day. Try herb teas, or just water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Use </a:t>
            </a:r>
            <a:r>
              <a:rPr lang="en-US" dirty="0">
                <a:solidFill>
                  <a:srgbClr val="0000F6"/>
                </a:solidFill>
              </a:rPr>
              <a:t>skimmed milk ( 250-300 ml /day) and whey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Vegetarian </a:t>
            </a:r>
            <a:r>
              <a:rPr lang="en-US" dirty="0">
                <a:solidFill>
                  <a:srgbClr val="0000F6"/>
                </a:solidFill>
              </a:rPr>
              <a:t>diet plays a main role in preventing and reversing the </a:t>
            </a:r>
            <a:r>
              <a:rPr lang="en-US" dirty="0" smtClean="0">
                <a:solidFill>
                  <a:srgbClr val="0000F6"/>
                </a:solidFill>
              </a:rPr>
              <a:t>heart disease</a:t>
            </a:r>
            <a:r>
              <a:rPr lang="en-US" dirty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Silence </a:t>
            </a:r>
            <a:r>
              <a:rPr lang="en-US" dirty="0">
                <a:solidFill>
                  <a:srgbClr val="0000F6"/>
                </a:solidFill>
              </a:rPr>
              <a:t>should be observed while eating the </a:t>
            </a:r>
            <a:r>
              <a:rPr lang="en-US" dirty="0" smtClean="0">
                <a:solidFill>
                  <a:srgbClr val="0000F6"/>
                </a:solidFill>
              </a:rPr>
              <a:t>food.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Do </a:t>
            </a:r>
            <a:r>
              <a:rPr lang="en-US" dirty="0">
                <a:solidFill>
                  <a:srgbClr val="0000F6"/>
                </a:solidFill>
              </a:rPr>
              <a:t>not walk or exercise after meals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All foods taken should be fresh.”FARM TO PLATE”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Eat </a:t>
            </a:r>
            <a:r>
              <a:rPr lang="en-US" dirty="0">
                <a:solidFill>
                  <a:srgbClr val="0000F6"/>
                </a:solidFill>
              </a:rPr>
              <a:t>less salt , </a:t>
            </a:r>
            <a:r>
              <a:rPr lang="en-US" dirty="0" smtClean="0">
                <a:solidFill>
                  <a:srgbClr val="0000F6"/>
                </a:solidFill>
              </a:rPr>
              <a:t>sugar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FOODS TO BE AVOIDED:-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F6"/>
                </a:solidFill>
              </a:rPr>
              <a:t>Avoid saturated fats – ghee</a:t>
            </a:r>
            <a:r>
              <a:rPr lang="en-US" dirty="0" smtClean="0">
                <a:solidFill>
                  <a:srgbClr val="0000F6"/>
                </a:solidFill>
              </a:rPr>
              <a:t>, butter, coconut </a:t>
            </a:r>
            <a:r>
              <a:rPr lang="en-US" dirty="0">
                <a:solidFill>
                  <a:srgbClr val="0000F6"/>
                </a:solidFill>
              </a:rPr>
              <a:t>oil , which become thick in the </a:t>
            </a:r>
            <a:r>
              <a:rPr lang="en-US" dirty="0" smtClean="0">
                <a:solidFill>
                  <a:srgbClr val="0000F6"/>
                </a:solidFill>
              </a:rPr>
              <a:t>room temperature.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Fried </a:t>
            </a:r>
            <a:r>
              <a:rPr lang="en-US" dirty="0">
                <a:solidFill>
                  <a:srgbClr val="0000F6"/>
                </a:solidFill>
              </a:rPr>
              <a:t>things </a:t>
            </a:r>
            <a:r>
              <a:rPr lang="en-US" dirty="0" smtClean="0">
                <a:solidFill>
                  <a:srgbClr val="0000F6"/>
                </a:solidFill>
              </a:rPr>
              <a:t>– </a:t>
            </a:r>
            <a:r>
              <a:rPr lang="en-US" dirty="0" err="1" smtClean="0">
                <a:solidFill>
                  <a:srgbClr val="0000F6"/>
                </a:solidFill>
              </a:rPr>
              <a:t>samosa</a:t>
            </a:r>
            <a:r>
              <a:rPr lang="en-US" dirty="0" smtClean="0">
                <a:solidFill>
                  <a:srgbClr val="0000F6"/>
                </a:solidFill>
              </a:rPr>
              <a:t>,  </a:t>
            </a:r>
            <a:r>
              <a:rPr lang="en-US" dirty="0" err="1" smtClean="0">
                <a:solidFill>
                  <a:srgbClr val="0000F6"/>
                </a:solidFill>
              </a:rPr>
              <a:t>bonda</a:t>
            </a:r>
            <a:r>
              <a:rPr lang="en-US" dirty="0" smtClean="0">
                <a:solidFill>
                  <a:srgbClr val="0000F6"/>
                </a:solidFill>
              </a:rPr>
              <a:t>,  </a:t>
            </a:r>
            <a:r>
              <a:rPr lang="en-US" dirty="0" err="1" smtClean="0">
                <a:solidFill>
                  <a:srgbClr val="0000F6"/>
                </a:solidFill>
              </a:rPr>
              <a:t>pokada</a:t>
            </a: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etc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>
                <a:solidFill>
                  <a:srgbClr val="0000F6"/>
                </a:solidFill>
              </a:rPr>
              <a:t>Avoid all types of refined, processed, tinned products and </a:t>
            </a:r>
            <a:r>
              <a:rPr lang="en-US" dirty="0" smtClean="0">
                <a:solidFill>
                  <a:srgbClr val="0000F6"/>
                </a:solidFill>
              </a:rPr>
              <a:t>snacks.</a:t>
            </a:r>
          </a:p>
          <a:p>
            <a:r>
              <a:rPr lang="en-US" dirty="0">
                <a:solidFill>
                  <a:srgbClr val="0000F6"/>
                </a:solidFill>
              </a:rPr>
              <a:t>Keep the sweet carbonated drinks for special occasions.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Non-</a:t>
            </a:r>
            <a:r>
              <a:rPr lang="en-US" dirty="0" err="1">
                <a:solidFill>
                  <a:srgbClr val="0000F6"/>
                </a:solidFill>
              </a:rPr>
              <a:t>veg</a:t>
            </a:r>
            <a:r>
              <a:rPr lang="en-US" dirty="0">
                <a:solidFill>
                  <a:srgbClr val="0000F6"/>
                </a:solidFill>
              </a:rPr>
              <a:t> </a:t>
            </a:r>
            <a:r>
              <a:rPr lang="en-US" dirty="0" smtClean="0">
                <a:solidFill>
                  <a:srgbClr val="0000F6"/>
                </a:solidFill>
              </a:rPr>
              <a:t>– egg </a:t>
            </a:r>
            <a:r>
              <a:rPr lang="en-US" dirty="0">
                <a:solidFill>
                  <a:srgbClr val="0000F6"/>
                </a:solidFill>
              </a:rPr>
              <a:t>and all types of </a:t>
            </a:r>
            <a:r>
              <a:rPr lang="en-US" dirty="0" smtClean="0">
                <a:solidFill>
                  <a:srgbClr val="0000F6"/>
                </a:solidFill>
              </a:rPr>
              <a:t>meat.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Alcoholic </a:t>
            </a:r>
            <a:r>
              <a:rPr lang="en-US" dirty="0">
                <a:solidFill>
                  <a:srgbClr val="0000F6"/>
                </a:solidFill>
              </a:rPr>
              <a:t>drinks and </a:t>
            </a:r>
            <a:r>
              <a:rPr lang="en-US" dirty="0" smtClean="0">
                <a:solidFill>
                  <a:srgbClr val="0000F6"/>
                </a:solidFill>
              </a:rPr>
              <a:t>intoxicants.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Fast foods are high in calories, </a:t>
            </a:r>
            <a:r>
              <a:rPr lang="en-US" dirty="0" err="1" smtClean="0">
                <a:solidFill>
                  <a:srgbClr val="0000F6"/>
                </a:solidFill>
              </a:rPr>
              <a:t>glycemic</a:t>
            </a:r>
            <a:r>
              <a:rPr lang="en-US" dirty="0" smtClean="0">
                <a:solidFill>
                  <a:srgbClr val="0000F6"/>
                </a:solidFill>
              </a:rPr>
              <a:t> index, saturated fat, salt and low in nutrients.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CIGARETTE SMOKING:-</a:t>
            </a:r>
            <a:br>
              <a:rPr lang="en-US" dirty="0" smtClean="0">
                <a:solidFill>
                  <a:srgbClr val="0000F6"/>
                </a:solidFill>
              </a:rPr>
            </a:b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6"/>
                </a:solidFill>
              </a:rPr>
              <a:t>It is a horrible habit that invites premature death.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All types of tobacco in the form of </a:t>
            </a:r>
            <a:r>
              <a:rPr lang="en-US" dirty="0" err="1" smtClean="0">
                <a:solidFill>
                  <a:srgbClr val="0000F6"/>
                </a:solidFill>
              </a:rPr>
              <a:t>panmasala</a:t>
            </a:r>
            <a:r>
              <a:rPr lang="en-US" dirty="0" smtClean="0">
                <a:solidFill>
                  <a:srgbClr val="0000F6"/>
                </a:solidFill>
              </a:rPr>
              <a:t>, </a:t>
            </a:r>
            <a:r>
              <a:rPr lang="en-US" dirty="0" err="1" smtClean="0">
                <a:solidFill>
                  <a:srgbClr val="0000F6"/>
                </a:solidFill>
              </a:rPr>
              <a:t>gutka</a:t>
            </a:r>
            <a:r>
              <a:rPr lang="en-US" dirty="0" smtClean="0">
                <a:solidFill>
                  <a:srgbClr val="0000F6"/>
                </a:solidFill>
              </a:rPr>
              <a:t> etc, are harmful.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90% of the people who develop heart attack under the age of 40 years are smokers.</a:t>
            </a:r>
          </a:p>
          <a:p>
            <a:endParaRPr lang="en-US" dirty="0" smtClean="0">
              <a:solidFill>
                <a:srgbClr val="0000F6"/>
              </a:solidFill>
            </a:endParaRPr>
          </a:p>
          <a:p>
            <a:endParaRPr lang="en-US" dirty="0" smtClean="0">
              <a:solidFill>
                <a:srgbClr val="0000F6"/>
              </a:solidFill>
            </a:endParaRPr>
          </a:p>
          <a:p>
            <a:endParaRPr lang="en-US" dirty="0">
              <a:solidFill>
                <a:srgbClr val="0000F6"/>
              </a:solidFill>
            </a:endParaRPr>
          </a:p>
          <a:p>
            <a:pPr>
              <a:buNone/>
            </a:pP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ALCOHOL CONSUMPTION:-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It is always injurious to health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Modest </a:t>
            </a:r>
            <a:r>
              <a:rPr lang="en-US" dirty="0">
                <a:solidFill>
                  <a:srgbClr val="0000F6"/>
                </a:solidFill>
              </a:rPr>
              <a:t>alcohol </a:t>
            </a:r>
            <a:r>
              <a:rPr lang="en-US" dirty="0" smtClean="0">
                <a:solidFill>
                  <a:srgbClr val="0000F6"/>
                </a:solidFill>
              </a:rPr>
              <a:t>consumption of </a:t>
            </a:r>
            <a:r>
              <a:rPr lang="en-US" dirty="0">
                <a:solidFill>
                  <a:srgbClr val="0000F6"/>
                </a:solidFill>
              </a:rPr>
              <a:t>relatively small </a:t>
            </a:r>
            <a:r>
              <a:rPr lang="en-US" dirty="0" smtClean="0">
                <a:solidFill>
                  <a:srgbClr val="0000F6"/>
                </a:solidFill>
              </a:rPr>
              <a:t>quantities </a:t>
            </a:r>
            <a:r>
              <a:rPr lang="en-US" sz="3600" dirty="0" smtClean="0">
                <a:solidFill>
                  <a:srgbClr val="0000F6"/>
                </a:solidFill>
              </a:rPr>
              <a:t>{</a:t>
            </a:r>
            <a:r>
              <a:rPr lang="en-US" dirty="0" smtClean="0">
                <a:solidFill>
                  <a:srgbClr val="0000F6"/>
                </a:solidFill>
              </a:rPr>
              <a:t>10 to 30 </a:t>
            </a:r>
            <a:r>
              <a:rPr lang="en-US" dirty="0">
                <a:solidFill>
                  <a:srgbClr val="0000F6"/>
                </a:solidFill>
              </a:rPr>
              <a:t>g (1-3 units) per day for men and half these quantities for women (1 unit </a:t>
            </a:r>
            <a:r>
              <a:rPr lang="en-US" dirty="0" smtClean="0">
                <a:solidFill>
                  <a:srgbClr val="0000F6"/>
                </a:solidFill>
              </a:rPr>
              <a:t>is equivalent </a:t>
            </a:r>
            <a:r>
              <a:rPr lang="en-US" dirty="0">
                <a:solidFill>
                  <a:srgbClr val="0000F6"/>
                </a:solidFill>
              </a:rPr>
              <a:t>to 150 ml of wine, 250 ml of beer or 30-50 ml of spirits</a:t>
            </a:r>
            <a:r>
              <a:rPr lang="en-US" dirty="0" smtClean="0">
                <a:solidFill>
                  <a:srgbClr val="0000F6"/>
                </a:solidFill>
              </a:rPr>
              <a:t>)</a:t>
            </a:r>
            <a:r>
              <a:rPr lang="en-US" sz="3600" dirty="0" smtClean="0">
                <a:solidFill>
                  <a:srgbClr val="0000F6"/>
                </a:solidFill>
              </a:rPr>
              <a:t>}</a:t>
            </a:r>
            <a:r>
              <a:rPr lang="en-US" sz="3600" dirty="0">
                <a:solidFill>
                  <a:srgbClr val="0000F6"/>
                </a:solidFill>
              </a:rPr>
              <a:t> </a:t>
            </a:r>
            <a:r>
              <a:rPr lang="en-US" dirty="0" smtClean="0">
                <a:solidFill>
                  <a:srgbClr val="0000F6"/>
                </a:solidFill>
              </a:rPr>
              <a:t>on a </a:t>
            </a:r>
            <a:r>
              <a:rPr lang="en-US" b="1" dirty="0">
                <a:solidFill>
                  <a:srgbClr val="0000F6"/>
                </a:solidFill>
              </a:rPr>
              <a:t>regular </a:t>
            </a:r>
            <a:r>
              <a:rPr lang="en-US" b="1" dirty="0" smtClean="0">
                <a:solidFill>
                  <a:srgbClr val="0000F6"/>
                </a:solidFill>
              </a:rPr>
              <a:t>basis </a:t>
            </a:r>
            <a:r>
              <a:rPr lang="en-US" dirty="0" smtClean="0">
                <a:solidFill>
                  <a:srgbClr val="0000F6"/>
                </a:solidFill>
              </a:rPr>
              <a:t>has some beneficial effect </a:t>
            </a:r>
            <a:r>
              <a:rPr lang="en-US" dirty="0">
                <a:solidFill>
                  <a:srgbClr val="0000F6"/>
                </a:solidFill>
              </a:rPr>
              <a:t>on lipid profile, particularly an increase in </a:t>
            </a:r>
            <a:r>
              <a:rPr lang="en-US" dirty="0" smtClean="0">
                <a:solidFill>
                  <a:srgbClr val="0000F6"/>
                </a:solidFill>
              </a:rPr>
              <a:t>HDL, insulin </a:t>
            </a:r>
            <a:r>
              <a:rPr lang="en-US" dirty="0">
                <a:solidFill>
                  <a:srgbClr val="0000F6"/>
                </a:solidFill>
              </a:rPr>
              <a:t>sensitivity, thrombolytic profile and platelet aggregation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Harm </a:t>
            </a:r>
            <a:r>
              <a:rPr lang="en-US" dirty="0">
                <a:solidFill>
                  <a:srgbClr val="0000F6"/>
                </a:solidFill>
              </a:rPr>
              <a:t>outweighs the </a:t>
            </a:r>
            <a:r>
              <a:rPr lang="en-US" dirty="0" smtClean="0">
                <a:solidFill>
                  <a:srgbClr val="0000F6"/>
                </a:solidFill>
              </a:rPr>
              <a:t>benefit among the </a:t>
            </a:r>
            <a:r>
              <a:rPr lang="en-US" dirty="0">
                <a:solidFill>
                  <a:srgbClr val="0000F6"/>
                </a:solidFill>
              </a:rPr>
              <a:t>binge </a:t>
            </a:r>
            <a:r>
              <a:rPr lang="en-US" dirty="0" smtClean="0">
                <a:solidFill>
                  <a:srgbClr val="0000F6"/>
                </a:solidFill>
              </a:rPr>
              <a:t>drinkers(Binge Drinking - consumption </a:t>
            </a:r>
            <a:r>
              <a:rPr lang="en-US" dirty="0">
                <a:solidFill>
                  <a:srgbClr val="0000F6"/>
                </a:solidFill>
              </a:rPr>
              <a:t>of relatively </a:t>
            </a:r>
            <a:r>
              <a:rPr lang="en-US" dirty="0" smtClean="0">
                <a:solidFill>
                  <a:srgbClr val="0000F6"/>
                </a:solidFill>
              </a:rPr>
              <a:t>large </a:t>
            </a:r>
            <a:r>
              <a:rPr lang="en-US" dirty="0">
                <a:solidFill>
                  <a:srgbClr val="0000F6"/>
                </a:solidFill>
              </a:rPr>
              <a:t>quantities on a </a:t>
            </a:r>
            <a:r>
              <a:rPr lang="en-US" dirty="0" smtClean="0">
                <a:solidFill>
                  <a:srgbClr val="0000F6"/>
                </a:solidFill>
              </a:rPr>
              <a:t>irregular </a:t>
            </a:r>
            <a:r>
              <a:rPr lang="en-US" dirty="0">
                <a:solidFill>
                  <a:srgbClr val="0000F6"/>
                </a:solidFill>
              </a:rPr>
              <a:t>basis</a:t>
            </a:r>
            <a:r>
              <a:rPr lang="en-US" dirty="0" smtClean="0">
                <a:solidFill>
                  <a:srgbClr val="0000F6"/>
                </a:solidFill>
              </a:rPr>
              <a:t>), So  it is not protective among Indians.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BENEFITS OF REGULAR PHYSICAL ACTIVITY ARE:-</a:t>
            </a:r>
            <a:br>
              <a:rPr lang="en-US" dirty="0" smtClean="0">
                <a:solidFill>
                  <a:srgbClr val="0000F6"/>
                </a:solidFill>
              </a:rPr>
            </a:b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F6"/>
                </a:solidFill>
              </a:rPr>
              <a:t>Halves risk of </a:t>
            </a:r>
            <a:r>
              <a:rPr lang="en-US" dirty="0" smtClean="0">
                <a:solidFill>
                  <a:srgbClr val="0000F6"/>
                </a:solidFill>
              </a:rPr>
              <a:t>CHD</a:t>
            </a:r>
          </a:p>
          <a:p>
            <a:r>
              <a:rPr lang="en-US" dirty="0">
                <a:solidFill>
                  <a:srgbClr val="0000F6"/>
                </a:solidFill>
              </a:rPr>
              <a:t>Prevents and manages high blood </a:t>
            </a:r>
            <a:r>
              <a:rPr lang="en-US" dirty="0" smtClean="0">
                <a:solidFill>
                  <a:srgbClr val="0000F6"/>
                </a:solidFill>
              </a:rPr>
              <a:t>pressure</a:t>
            </a:r>
          </a:p>
          <a:p>
            <a:r>
              <a:rPr lang="en-US" dirty="0">
                <a:solidFill>
                  <a:srgbClr val="0000F6"/>
                </a:solidFill>
              </a:rPr>
              <a:t>Reduces risk of developing type 2 </a:t>
            </a:r>
            <a:r>
              <a:rPr lang="en-US" dirty="0" smtClean="0">
                <a:solidFill>
                  <a:srgbClr val="0000F6"/>
                </a:solidFill>
              </a:rPr>
              <a:t>diabetes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Reduces </a:t>
            </a:r>
            <a:r>
              <a:rPr lang="en-US" dirty="0">
                <a:solidFill>
                  <a:srgbClr val="0000F6"/>
                </a:solidFill>
              </a:rPr>
              <a:t>triglycerides and LDL- </a:t>
            </a:r>
            <a:r>
              <a:rPr lang="en-US" dirty="0" smtClean="0">
                <a:solidFill>
                  <a:srgbClr val="0000F6"/>
                </a:solidFill>
              </a:rPr>
              <a:t>C</a:t>
            </a:r>
          </a:p>
          <a:p>
            <a:r>
              <a:rPr lang="en-US" dirty="0">
                <a:solidFill>
                  <a:srgbClr val="0000F6"/>
                </a:solidFill>
              </a:rPr>
              <a:t>Raises HDL cholesterol </a:t>
            </a:r>
            <a:r>
              <a:rPr lang="en-US" dirty="0" smtClean="0">
                <a:solidFill>
                  <a:srgbClr val="0000F6"/>
                </a:solidFill>
              </a:rPr>
              <a:t>levels</a:t>
            </a:r>
          </a:p>
          <a:p>
            <a:r>
              <a:rPr lang="en-US" dirty="0">
                <a:solidFill>
                  <a:srgbClr val="0000F6"/>
                </a:solidFill>
              </a:rPr>
              <a:t>Strengthens the immune system ; hence less susceptibility to </a:t>
            </a:r>
            <a:r>
              <a:rPr lang="en-US" dirty="0" smtClean="0">
                <a:solidFill>
                  <a:srgbClr val="0000F6"/>
                </a:solidFill>
              </a:rPr>
              <a:t>flu, common </a:t>
            </a:r>
            <a:r>
              <a:rPr lang="en-US" dirty="0">
                <a:solidFill>
                  <a:srgbClr val="0000F6"/>
                </a:solidFill>
              </a:rPr>
              <a:t>cold and repeated </a:t>
            </a:r>
            <a:r>
              <a:rPr lang="en-US" dirty="0" smtClean="0">
                <a:solidFill>
                  <a:srgbClr val="0000F6"/>
                </a:solidFill>
              </a:rPr>
              <a:t>infections and fast recovery if affected.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Reduces </a:t>
            </a:r>
            <a:r>
              <a:rPr lang="en-US" dirty="0">
                <a:solidFill>
                  <a:srgbClr val="0000F6"/>
                </a:solidFill>
              </a:rPr>
              <a:t>obesity and keeps weight under control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Prevents </a:t>
            </a:r>
            <a:r>
              <a:rPr lang="en-US" dirty="0">
                <a:solidFill>
                  <a:srgbClr val="0000F6"/>
                </a:solidFill>
              </a:rPr>
              <a:t>bone loss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Helps </a:t>
            </a:r>
            <a:r>
              <a:rPr lang="en-US" dirty="0">
                <a:solidFill>
                  <a:srgbClr val="0000F6"/>
                </a:solidFill>
              </a:rPr>
              <a:t>to manage stress and releases </a:t>
            </a:r>
            <a:r>
              <a:rPr lang="en-US" dirty="0" smtClean="0">
                <a:solidFill>
                  <a:srgbClr val="0000F6"/>
                </a:solidFill>
              </a:rPr>
              <a:t>tension.</a:t>
            </a:r>
          </a:p>
          <a:p>
            <a:r>
              <a:rPr lang="en-US" dirty="0">
                <a:solidFill>
                  <a:srgbClr val="0000F6"/>
                </a:solidFill>
              </a:rPr>
              <a:t>Increases muscle strength and physical </a:t>
            </a:r>
            <a:r>
              <a:rPr lang="en-US" dirty="0" smtClean="0">
                <a:solidFill>
                  <a:srgbClr val="0000F6"/>
                </a:solidFill>
              </a:rPr>
              <a:t>stamina</a:t>
            </a:r>
          </a:p>
          <a:p>
            <a:r>
              <a:rPr lang="en-US" dirty="0">
                <a:solidFill>
                  <a:srgbClr val="0000F6"/>
                </a:solidFill>
              </a:rPr>
              <a:t>In older people it helps in delaying age related diseases and </a:t>
            </a:r>
            <a:r>
              <a:rPr lang="en-US" dirty="0" smtClean="0">
                <a:solidFill>
                  <a:srgbClr val="0000F6"/>
                </a:solidFill>
              </a:rPr>
              <a:t>maintains the </a:t>
            </a:r>
            <a:r>
              <a:rPr lang="en-US" dirty="0">
                <a:solidFill>
                  <a:srgbClr val="0000F6"/>
                </a:solidFill>
              </a:rPr>
              <a:t>quality of life and independence for longer period.</a:t>
            </a:r>
            <a:endParaRPr lang="en-US" dirty="0" smtClean="0">
              <a:solidFill>
                <a:srgbClr val="0000F6"/>
              </a:solidFill>
            </a:endParaRP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Aerobic exercise:-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It is </a:t>
            </a:r>
            <a:r>
              <a:rPr lang="en-US" dirty="0">
                <a:solidFill>
                  <a:srgbClr val="0000F6"/>
                </a:solidFill>
              </a:rPr>
              <a:t>any repetitive, rhythmic exercise involving large muscle groups </a:t>
            </a:r>
            <a:r>
              <a:rPr lang="en-US" dirty="0" smtClean="0">
                <a:solidFill>
                  <a:srgbClr val="0000F6"/>
                </a:solidFill>
              </a:rPr>
              <a:t>such as </a:t>
            </a:r>
            <a:r>
              <a:rPr lang="en-US" dirty="0">
                <a:solidFill>
                  <a:srgbClr val="0000F6"/>
                </a:solidFill>
              </a:rPr>
              <a:t>the legs, shoulders and arms.</a:t>
            </a:r>
          </a:p>
          <a:p>
            <a:r>
              <a:rPr lang="en-US" dirty="0">
                <a:solidFill>
                  <a:srgbClr val="0000F6"/>
                </a:solidFill>
              </a:rPr>
              <a:t>I</a:t>
            </a:r>
            <a:r>
              <a:rPr lang="en-US" dirty="0" smtClean="0">
                <a:solidFill>
                  <a:srgbClr val="0000F6"/>
                </a:solidFill>
              </a:rPr>
              <a:t>nclude </a:t>
            </a:r>
            <a:r>
              <a:rPr lang="en-US" dirty="0">
                <a:solidFill>
                  <a:srgbClr val="0000F6"/>
                </a:solidFill>
              </a:rPr>
              <a:t>brisk walking, cycling, and swimming, jogging, dancing </a:t>
            </a:r>
            <a:r>
              <a:rPr lang="en-US" dirty="0" smtClean="0">
                <a:solidFill>
                  <a:srgbClr val="0000F6"/>
                </a:solidFill>
              </a:rPr>
              <a:t>or aerobic </a:t>
            </a:r>
            <a:r>
              <a:rPr lang="en-US" dirty="0">
                <a:solidFill>
                  <a:srgbClr val="0000F6"/>
                </a:solidFill>
              </a:rPr>
              <a:t>exercise programs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pPr>
              <a:buNone/>
            </a:pPr>
            <a:r>
              <a:rPr lang="en-US" b="1" dirty="0">
                <a:solidFill>
                  <a:srgbClr val="0000F6"/>
                </a:solidFill>
              </a:rPr>
              <a:t>Resistance exercise :-</a:t>
            </a:r>
          </a:p>
          <a:p>
            <a:r>
              <a:rPr lang="en-US" dirty="0">
                <a:solidFill>
                  <a:srgbClr val="0000F6"/>
                </a:solidFill>
              </a:rPr>
              <a:t>This form of exercise, involving muscle stretching and lifting is beneficial </a:t>
            </a:r>
            <a:r>
              <a:rPr lang="en-US" dirty="0" smtClean="0">
                <a:solidFill>
                  <a:srgbClr val="0000F6"/>
                </a:solidFill>
              </a:rPr>
              <a:t>for promoting </a:t>
            </a:r>
            <a:r>
              <a:rPr lang="en-US" dirty="0">
                <a:solidFill>
                  <a:srgbClr val="0000F6"/>
                </a:solidFill>
              </a:rPr>
              <a:t>muscle </a:t>
            </a:r>
            <a:r>
              <a:rPr lang="en-US" dirty="0" smtClean="0">
                <a:solidFill>
                  <a:srgbClr val="0000F6"/>
                </a:solidFill>
              </a:rPr>
              <a:t>strength</a:t>
            </a:r>
            <a:r>
              <a:rPr lang="en-US" dirty="0">
                <a:solidFill>
                  <a:srgbClr val="0000F6"/>
                </a:solidFill>
              </a:rPr>
              <a:t>.</a:t>
            </a:r>
            <a:endParaRPr lang="en-US" b="1" dirty="0" smtClean="0">
              <a:solidFill>
                <a:srgbClr val="0000F6"/>
              </a:solidFill>
            </a:endParaRP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00F6"/>
                </a:solidFill>
              </a:rPr>
              <a:t>Recommendation:- </a:t>
            </a:r>
            <a:endParaRPr lang="en-US" b="1" dirty="0" smtClean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For </a:t>
            </a:r>
            <a:r>
              <a:rPr lang="en-US" dirty="0">
                <a:solidFill>
                  <a:srgbClr val="0000F6"/>
                </a:solidFill>
              </a:rPr>
              <a:t>most healthy people, to achieve benefits to the heart, </a:t>
            </a:r>
            <a:r>
              <a:rPr lang="en-US" dirty="0" smtClean="0">
                <a:solidFill>
                  <a:srgbClr val="0000F6"/>
                </a:solidFill>
              </a:rPr>
              <a:t>lungs and </a:t>
            </a:r>
            <a:r>
              <a:rPr lang="en-US" dirty="0">
                <a:solidFill>
                  <a:srgbClr val="0000F6"/>
                </a:solidFill>
              </a:rPr>
              <a:t>circulation, performing any vigorous activity for at least 3-4 days each week </a:t>
            </a:r>
            <a:r>
              <a:rPr lang="en-US" dirty="0" smtClean="0">
                <a:solidFill>
                  <a:srgbClr val="0000F6"/>
                </a:solidFill>
              </a:rPr>
              <a:t>at 50-75 </a:t>
            </a:r>
            <a:r>
              <a:rPr lang="en-US" dirty="0">
                <a:solidFill>
                  <a:srgbClr val="0000F6"/>
                </a:solidFill>
              </a:rPr>
              <a:t>percent of maximum heart </a:t>
            </a:r>
            <a:r>
              <a:rPr lang="en-US" dirty="0" smtClean="0">
                <a:solidFill>
                  <a:srgbClr val="0000F6"/>
                </a:solidFill>
              </a:rPr>
              <a:t>rate (Target </a:t>
            </a:r>
            <a:r>
              <a:rPr lang="en-US" dirty="0">
                <a:solidFill>
                  <a:srgbClr val="0000F6"/>
                </a:solidFill>
              </a:rPr>
              <a:t>Heart </a:t>
            </a:r>
            <a:r>
              <a:rPr lang="en-US" dirty="0" smtClean="0">
                <a:solidFill>
                  <a:srgbClr val="0000F6"/>
                </a:solidFill>
              </a:rPr>
              <a:t>Rate = 220-age) </a:t>
            </a:r>
            <a:r>
              <a:rPr lang="en-US" dirty="0">
                <a:solidFill>
                  <a:srgbClr val="0000F6"/>
                </a:solidFill>
              </a:rPr>
              <a:t>is </a:t>
            </a:r>
            <a:r>
              <a:rPr lang="en-US" dirty="0" smtClean="0">
                <a:solidFill>
                  <a:srgbClr val="0000F6"/>
                </a:solidFill>
              </a:rPr>
              <a:t>required.</a:t>
            </a:r>
          </a:p>
          <a:p>
            <a:r>
              <a:rPr lang="en-US" dirty="0">
                <a:solidFill>
                  <a:srgbClr val="0000F6"/>
                </a:solidFill>
              </a:rPr>
              <a:t>M</a:t>
            </a:r>
            <a:r>
              <a:rPr lang="en-US" dirty="0" smtClean="0">
                <a:solidFill>
                  <a:srgbClr val="0000F6"/>
                </a:solidFill>
              </a:rPr>
              <a:t>oderate </a:t>
            </a:r>
            <a:r>
              <a:rPr lang="en-US" dirty="0">
                <a:solidFill>
                  <a:srgbClr val="0000F6"/>
                </a:solidFill>
              </a:rPr>
              <a:t>and low </a:t>
            </a:r>
            <a:r>
              <a:rPr lang="en-US" dirty="0" smtClean="0">
                <a:solidFill>
                  <a:srgbClr val="0000F6"/>
                </a:solidFill>
              </a:rPr>
              <a:t>intensity activity </a:t>
            </a:r>
            <a:r>
              <a:rPr lang="en-US" dirty="0">
                <a:solidFill>
                  <a:srgbClr val="0000F6"/>
                </a:solidFill>
              </a:rPr>
              <a:t>when performed daily can have some long-term health </a:t>
            </a:r>
            <a:r>
              <a:rPr lang="en-US" dirty="0" smtClean="0">
                <a:solidFill>
                  <a:srgbClr val="0000F6"/>
                </a:solidFill>
              </a:rPr>
              <a:t>benefits.</a:t>
            </a:r>
          </a:p>
          <a:p>
            <a:r>
              <a:rPr lang="en-US" dirty="0">
                <a:solidFill>
                  <a:srgbClr val="0000F6"/>
                </a:solidFill>
              </a:rPr>
              <a:t>The average healthy adult should aim to take 30 minutes of moderate physical </a:t>
            </a:r>
            <a:r>
              <a:rPr lang="en-US" dirty="0" smtClean="0">
                <a:solidFill>
                  <a:srgbClr val="0000F6"/>
                </a:solidFill>
              </a:rPr>
              <a:t>activity on </a:t>
            </a:r>
            <a:r>
              <a:rPr lang="en-US" dirty="0">
                <a:solidFill>
                  <a:srgbClr val="0000F6"/>
                </a:solidFill>
              </a:rPr>
              <a:t>most days and on a minimum of 5 days/week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>
                <a:solidFill>
                  <a:srgbClr val="0000F6"/>
                </a:solidFill>
              </a:rPr>
              <a:t>D</a:t>
            </a:r>
            <a:r>
              <a:rPr lang="en-US" dirty="0" smtClean="0">
                <a:solidFill>
                  <a:srgbClr val="0000F6"/>
                </a:solidFill>
              </a:rPr>
              <a:t>on’t </a:t>
            </a:r>
            <a:r>
              <a:rPr lang="en-US" dirty="0">
                <a:solidFill>
                  <a:srgbClr val="0000F6"/>
                </a:solidFill>
              </a:rPr>
              <a:t>get carried away by misleading advertisements that promise </a:t>
            </a:r>
            <a:r>
              <a:rPr lang="en-US" dirty="0" smtClean="0">
                <a:solidFill>
                  <a:srgbClr val="0000F6"/>
                </a:solidFill>
              </a:rPr>
              <a:t>spot reduction</a:t>
            </a:r>
            <a:r>
              <a:rPr lang="en-US" dirty="0">
                <a:solidFill>
                  <a:srgbClr val="0000F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OBESITY:-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Generalized </a:t>
            </a:r>
            <a:r>
              <a:rPr lang="en-US" dirty="0">
                <a:solidFill>
                  <a:srgbClr val="0000F6"/>
                </a:solidFill>
              </a:rPr>
              <a:t>obesity is best measured by Body Mass Index (BMI).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Body </a:t>
            </a:r>
            <a:r>
              <a:rPr lang="en-US" dirty="0">
                <a:solidFill>
                  <a:srgbClr val="0000F6"/>
                </a:solidFill>
              </a:rPr>
              <a:t>Mass Index (BMI)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</a:t>
            </a:r>
            <a:r>
              <a:rPr lang="en-US" b="1" dirty="0" smtClean="0">
                <a:solidFill>
                  <a:srgbClr val="0000F6"/>
                </a:solidFill>
              </a:rPr>
              <a:t>BMI </a:t>
            </a:r>
            <a:r>
              <a:rPr lang="en-US" b="1" dirty="0">
                <a:solidFill>
                  <a:srgbClr val="0000F6"/>
                </a:solidFill>
              </a:rPr>
              <a:t>= Weight in </a:t>
            </a:r>
            <a:r>
              <a:rPr lang="en-US" b="1" dirty="0" smtClean="0">
                <a:solidFill>
                  <a:srgbClr val="0000F6"/>
                </a:solidFill>
              </a:rPr>
              <a:t>Kg/Height </a:t>
            </a:r>
            <a:r>
              <a:rPr lang="en-US" b="1" dirty="0">
                <a:solidFill>
                  <a:srgbClr val="0000F6"/>
                </a:solidFill>
              </a:rPr>
              <a:t>in </a:t>
            </a:r>
            <a:r>
              <a:rPr lang="en-US" b="1" dirty="0" smtClean="0">
                <a:solidFill>
                  <a:srgbClr val="0000F6"/>
                </a:solidFill>
              </a:rPr>
              <a:t>meters2</a:t>
            </a:r>
            <a:endParaRPr lang="en-US" b="1" dirty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BMI </a:t>
            </a:r>
            <a:r>
              <a:rPr lang="en-US" dirty="0">
                <a:solidFill>
                  <a:srgbClr val="0000F6"/>
                </a:solidFill>
              </a:rPr>
              <a:t>values less than 18.5 are considered </a:t>
            </a:r>
            <a:r>
              <a:rPr lang="en-US" b="1" dirty="0">
                <a:solidFill>
                  <a:srgbClr val="0000F6"/>
                </a:solidFill>
              </a:rPr>
              <a:t>underweight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BMI </a:t>
            </a:r>
            <a:r>
              <a:rPr lang="en-US" dirty="0">
                <a:solidFill>
                  <a:srgbClr val="0000F6"/>
                </a:solidFill>
              </a:rPr>
              <a:t>values from 18.5 to 24.9 are </a:t>
            </a:r>
            <a:r>
              <a:rPr lang="en-US" b="1" dirty="0">
                <a:solidFill>
                  <a:srgbClr val="0000F6"/>
                </a:solidFill>
              </a:rPr>
              <a:t>normal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</a:t>
            </a:r>
            <a:r>
              <a:rPr lang="en-US" b="1" dirty="0" smtClean="0">
                <a:solidFill>
                  <a:srgbClr val="0000F6"/>
                </a:solidFill>
              </a:rPr>
              <a:t>Overweight</a:t>
            </a: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is defined as a BMI of 25-29.9.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</a:t>
            </a:r>
            <a:r>
              <a:rPr lang="en-US" b="1" dirty="0" smtClean="0">
                <a:solidFill>
                  <a:srgbClr val="0000F6"/>
                </a:solidFill>
              </a:rPr>
              <a:t>Obesity</a:t>
            </a:r>
            <a:r>
              <a:rPr lang="en-US" dirty="0" smtClean="0">
                <a:solidFill>
                  <a:srgbClr val="0000F6"/>
                </a:solidFill>
              </a:rPr>
              <a:t> </a:t>
            </a:r>
            <a:r>
              <a:rPr lang="en-US" dirty="0">
                <a:solidFill>
                  <a:srgbClr val="0000F6"/>
                </a:solidFill>
              </a:rPr>
              <a:t>is defined as a BMI of 30 or greater.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   </a:t>
            </a:r>
            <a:r>
              <a:rPr lang="en-US" b="1" dirty="0" smtClean="0">
                <a:solidFill>
                  <a:srgbClr val="0000F6"/>
                </a:solidFill>
              </a:rPr>
              <a:t>Extreme </a:t>
            </a:r>
            <a:r>
              <a:rPr lang="en-US" b="1" dirty="0">
                <a:solidFill>
                  <a:srgbClr val="0000F6"/>
                </a:solidFill>
              </a:rPr>
              <a:t>obesity </a:t>
            </a:r>
            <a:r>
              <a:rPr lang="en-US" dirty="0">
                <a:solidFill>
                  <a:srgbClr val="0000F6"/>
                </a:solidFill>
              </a:rPr>
              <a:t>is defined as a BMI </a:t>
            </a:r>
            <a:r>
              <a:rPr lang="en-US" dirty="0" smtClean="0">
                <a:solidFill>
                  <a:srgbClr val="0000F6"/>
                </a:solidFill>
              </a:rPr>
              <a:t>of 40 or greater.</a:t>
            </a:r>
            <a:endParaRPr lang="en-US" b="1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448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6"/>
                </a:solidFill>
              </a:rPr>
              <a:t>W/H RATIO is a marker of coronary artery disease.</a:t>
            </a:r>
            <a:endParaRPr lang="en-US" sz="3200" b="1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7772400" cy="2925763"/>
          </a:xfrm>
        </p:spPr>
        <p:txBody>
          <a:bodyPr numCol="1"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Waist measurements 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Central or visceral obesity is best measured by waist circumference</a:t>
            </a:r>
          </a:p>
          <a:p>
            <a:pPr>
              <a:buNone/>
            </a:pPr>
            <a:r>
              <a:rPr lang="en-US" b="1" dirty="0" smtClean="0">
                <a:solidFill>
                  <a:srgbClr val="0000F6"/>
                </a:solidFill>
              </a:rPr>
              <a:t>Measurement of the Waist circumference:-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 waist measurement of &lt; 90 cm for men and &lt; 80 cm of women is optimal.</a:t>
            </a:r>
            <a:endParaRPr lang="en-US" dirty="0">
              <a:solidFill>
                <a:srgbClr val="0000F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Acceptable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Unacceptable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691639"/>
          <a:ext cx="8686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Excellent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&lt;0.85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0.85-0.90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0.90-0.95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0.95-1.0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&gt;1.0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&lt;0.75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0.75-0.80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0.80-0.85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0.85-0.90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&gt;0.9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Aim should be to attain ideal body weight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Even small amounts of weight loss are associated with significant health benefits.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For overweight ,a decrease of 300 to 500 Kcal/day will result in weight losses of about  </a:t>
            </a:r>
            <a:r>
              <a:rPr lang="en-US" sz="3000" dirty="0" smtClean="0">
                <a:solidFill>
                  <a:srgbClr val="0000F6"/>
                </a:solidFill>
              </a:rPr>
              <a:t>1</a:t>
            </a:r>
            <a:r>
              <a:rPr lang="en-US" sz="3500" dirty="0" smtClean="0">
                <a:solidFill>
                  <a:srgbClr val="0000F6"/>
                </a:solidFill>
              </a:rPr>
              <a:t>/</a:t>
            </a:r>
            <a:r>
              <a:rPr lang="en-US" sz="3000" dirty="0" smtClean="0">
                <a:solidFill>
                  <a:srgbClr val="0000F6"/>
                </a:solidFill>
              </a:rPr>
              <a:t>2</a:t>
            </a:r>
            <a:r>
              <a:rPr lang="en-US" sz="1900" dirty="0" smtClean="0">
                <a:solidFill>
                  <a:srgbClr val="0000F6"/>
                </a:solidFill>
              </a:rPr>
              <a:t> </a:t>
            </a:r>
            <a:r>
              <a:rPr lang="en-US" dirty="0" smtClean="0">
                <a:solidFill>
                  <a:srgbClr val="0000F6"/>
                </a:solidFill>
              </a:rPr>
              <a:t>to 1 lb/week (2.2 lbs = 1 Kilogram) and a 10 % loss in 6 months.</a:t>
            </a:r>
          </a:p>
          <a:p>
            <a:pPr>
              <a:buNone/>
            </a:pPr>
            <a:r>
              <a:rPr lang="en-US" dirty="0" smtClean="0">
                <a:solidFill>
                  <a:srgbClr val="0000F6"/>
                </a:solidFill>
              </a:rPr>
              <a:t>.</a:t>
            </a:r>
            <a:endParaRPr lang="en-US" dirty="0" smtClean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Effective weight loss with the weight stabilization, requires a combination of caloric restriction, physical activity and motivation that has to be continued indefinitely.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629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F6"/>
                </a:solidFill>
              </a:rPr>
              <a:t>The World Health Organization (WHO) has cautioned that India could emerge as </a:t>
            </a:r>
            <a:r>
              <a:rPr lang="en-US" dirty="0" smtClean="0">
                <a:solidFill>
                  <a:srgbClr val="0000F6"/>
                </a:solidFill>
              </a:rPr>
              <a:t>the diabetes </a:t>
            </a:r>
            <a:r>
              <a:rPr lang="en-US" dirty="0">
                <a:solidFill>
                  <a:srgbClr val="0000F6"/>
                </a:solidFill>
              </a:rPr>
              <a:t>capital of the world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There </a:t>
            </a:r>
            <a:r>
              <a:rPr lang="en-US" dirty="0">
                <a:solidFill>
                  <a:srgbClr val="0000F6"/>
                </a:solidFill>
              </a:rPr>
              <a:t>are around </a:t>
            </a:r>
            <a:r>
              <a:rPr lang="en-US" dirty="0" smtClean="0">
                <a:solidFill>
                  <a:srgbClr val="0000F6"/>
                </a:solidFill>
              </a:rPr>
              <a:t>50 million </a:t>
            </a:r>
            <a:r>
              <a:rPr lang="en-US" dirty="0">
                <a:solidFill>
                  <a:srgbClr val="0000F6"/>
                </a:solidFill>
              </a:rPr>
              <a:t>diabetics in the </a:t>
            </a:r>
            <a:r>
              <a:rPr lang="en-US" dirty="0" smtClean="0">
                <a:solidFill>
                  <a:srgbClr val="0000F6"/>
                </a:solidFill>
              </a:rPr>
              <a:t>country currently </a:t>
            </a:r>
            <a:r>
              <a:rPr lang="en-US" dirty="0">
                <a:solidFill>
                  <a:srgbClr val="0000F6"/>
                </a:solidFill>
              </a:rPr>
              <a:t>and it is estimated that this figure will almost double and rise to 80 million </a:t>
            </a:r>
            <a:r>
              <a:rPr lang="en-US" dirty="0" smtClean="0">
                <a:solidFill>
                  <a:srgbClr val="0000F6"/>
                </a:solidFill>
              </a:rPr>
              <a:t>by 2030</a:t>
            </a:r>
            <a:r>
              <a:rPr lang="en-US" dirty="0">
                <a:solidFill>
                  <a:srgbClr val="0000F6"/>
                </a:solidFill>
              </a:rPr>
              <a:t>.</a:t>
            </a:r>
          </a:p>
          <a:p>
            <a:r>
              <a:rPr lang="en-US" dirty="0">
                <a:solidFill>
                  <a:srgbClr val="0000F6"/>
                </a:solidFill>
              </a:rPr>
              <a:t>The </a:t>
            </a:r>
            <a:r>
              <a:rPr lang="en-US" dirty="0" err="1">
                <a:solidFill>
                  <a:srgbClr val="0000F6"/>
                </a:solidFill>
              </a:rPr>
              <a:t>Cardiological</a:t>
            </a:r>
            <a:r>
              <a:rPr lang="en-US" dirty="0">
                <a:solidFill>
                  <a:srgbClr val="0000F6"/>
                </a:solidFill>
              </a:rPr>
              <a:t> Society of India has estimated that the country is likely to have a </a:t>
            </a:r>
            <a:r>
              <a:rPr lang="en-US" dirty="0" smtClean="0">
                <a:solidFill>
                  <a:srgbClr val="0000F6"/>
                </a:solidFill>
              </a:rPr>
              <a:t>100 million </a:t>
            </a:r>
            <a:r>
              <a:rPr lang="en-US" dirty="0">
                <a:solidFill>
                  <a:srgbClr val="0000F6"/>
                </a:solidFill>
              </a:rPr>
              <a:t>heart </a:t>
            </a:r>
            <a:r>
              <a:rPr lang="en-US" dirty="0" smtClean="0">
                <a:solidFill>
                  <a:srgbClr val="0000F6"/>
                </a:solidFill>
              </a:rPr>
              <a:t>patients/nearly </a:t>
            </a:r>
            <a:r>
              <a:rPr lang="en-US" dirty="0">
                <a:solidFill>
                  <a:srgbClr val="0000F6"/>
                </a:solidFill>
              </a:rPr>
              <a:t>60 % of the world’s total heart patients by 2020.</a:t>
            </a:r>
          </a:p>
          <a:p>
            <a:r>
              <a:rPr lang="en-US" dirty="0">
                <a:solidFill>
                  <a:srgbClr val="0000F6"/>
                </a:solidFill>
              </a:rPr>
              <a:t>100 million people in India have high blood pressure</a:t>
            </a:r>
            <a:r>
              <a:rPr lang="en-US" dirty="0" smtClean="0">
                <a:solidFill>
                  <a:srgbClr val="0000F6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Over </a:t>
            </a:r>
            <a:r>
              <a:rPr lang="en-US" dirty="0">
                <a:solidFill>
                  <a:srgbClr val="0000F6"/>
                </a:solidFill>
              </a:rPr>
              <a:t>40% of urban Indians </a:t>
            </a:r>
            <a:r>
              <a:rPr lang="en-US" dirty="0" smtClean="0">
                <a:solidFill>
                  <a:srgbClr val="0000F6"/>
                </a:solidFill>
              </a:rPr>
              <a:t>have abnormal </a:t>
            </a:r>
            <a:r>
              <a:rPr lang="en-US" dirty="0">
                <a:solidFill>
                  <a:srgbClr val="0000F6"/>
                </a:solidFill>
              </a:rPr>
              <a:t>lipid </a:t>
            </a:r>
            <a:r>
              <a:rPr lang="en-US" dirty="0" smtClean="0">
                <a:solidFill>
                  <a:srgbClr val="0000F6"/>
                </a:solidFill>
              </a:rPr>
              <a:t>levels.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Two </a:t>
            </a:r>
            <a:r>
              <a:rPr lang="en-US" dirty="0">
                <a:solidFill>
                  <a:srgbClr val="0000F6"/>
                </a:solidFill>
              </a:rPr>
              <a:t>out of three employees in India are victim of stress.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DYSLIPIDAEMIA:-</a:t>
            </a:r>
            <a:endParaRPr lang="en-US" b="1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00F6"/>
                </a:solidFill>
              </a:rPr>
              <a:t>Atherogenic</a:t>
            </a:r>
            <a:r>
              <a:rPr lang="en-US" b="1" dirty="0" smtClean="0">
                <a:solidFill>
                  <a:srgbClr val="0000F6"/>
                </a:solidFill>
              </a:rPr>
              <a:t> </a:t>
            </a:r>
            <a:r>
              <a:rPr lang="en-US" b="1" dirty="0" err="1" smtClean="0">
                <a:solidFill>
                  <a:srgbClr val="0000F6"/>
                </a:solidFill>
              </a:rPr>
              <a:t>dyslipidaemia</a:t>
            </a:r>
            <a:r>
              <a:rPr lang="en-US" b="1" dirty="0" smtClean="0">
                <a:solidFill>
                  <a:srgbClr val="0000F6"/>
                </a:solidFill>
              </a:rPr>
              <a:t> describes a combination of:-</a:t>
            </a:r>
          </a:p>
          <a:p>
            <a:pPr marL="514350" indent="-514350"/>
            <a:r>
              <a:rPr lang="en-US" dirty="0" smtClean="0">
                <a:solidFill>
                  <a:srgbClr val="0000F6"/>
                </a:solidFill>
              </a:rPr>
              <a:t> Increased serum triglycerides ( TG)</a:t>
            </a:r>
          </a:p>
          <a:p>
            <a:pPr marL="514350" indent="-514350"/>
            <a:r>
              <a:rPr lang="en-US" dirty="0" smtClean="0">
                <a:solidFill>
                  <a:srgbClr val="0000F6"/>
                </a:solidFill>
              </a:rPr>
              <a:t> Increased VLDL particle number</a:t>
            </a:r>
          </a:p>
          <a:p>
            <a:pPr marL="514350" indent="-514350"/>
            <a:r>
              <a:rPr lang="en-US" dirty="0" smtClean="0">
                <a:solidFill>
                  <a:srgbClr val="0000F6"/>
                </a:solidFill>
              </a:rPr>
              <a:t> Increased levels of small dense LDL-C  particles.</a:t>
            </a:r>
          </a:p>
          <a:p>
            <a:pPr marL="514350" indent="-514350"/>
            <a:r>
              <a:rPr lang="en-US" dirty="0" smtClean="0">
                <a:solidFill>
                  <a:srgbClr val="0000F6"/>
                </a:solidFill>
              </a:rPr>
              <a:t> Increased levels of </a:t>
            </a:r>
            <a:r>
              <a:rPr lang="en-US" dirty="0" err="1" smtClean="0">
                <a:solidFill>
                  <a:srgbClr val="0000F6"/>
                </a:solidFill>
              </a:rPr>
              <a:t>apolipoprotein</a:t>
            </a:r>
            <a:r>
              <a:rPr lang="en-US" dirty="0" smtClean="0">
                <a:solidFill>
                  <a:srgbClr val="0000F6"/>
                </a:solidFill>
              </a:rPr>
              <a:t> B ( </a:t>
            </a:r>
            <a:r>
              <a:rPr lang="en-US" dirty="0" err="1" smtClean="0">
                <a:solidFill>
                  <a:srgbClr val="0000F6"/>
                </a:solidFill>
              </a:rPr>
              <a:t>apo</a:t>
            </a:r>
            <a:r>
              <a:rPr lang="en-US" dirty="0" smtClean="0">
                <a:solidFill>
                  <a:srgbClr val="0000F6"/>
                </a:solidFill>
              </a:rPr>
              <a:t> B)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00F6"/>
                </a:solidFill>
              </a:rPr>
              <a:t>Target levels</a:t>
            </a:r>
          </a:p>
          <a:p>
            <a:pPr marL="514350" indent="-514350">
              <a:buNone/>
            </a:pPr>
            <a:r>
              <a:rPr lang="en-US" i="1" dirty="0" smtClean="0">
                <a:solidFill>
                  <a:srgbClr val="0000F6"/>
                </a:solidFill>
              </a:rPr>
              <a:t>      The latest recommendations state that in adults with diabetes:-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The optimal LDL-C is less than 100 mg/dl (in additional risks – 70 mg/dl).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Optimal HDL –C is &gt; 40 mg/dl in men and 50 mg/dl in women.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Triglycerides levels - &lt; 150 mg /dl.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HYPERTENSION 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A raised systolic blood pressure of &gt; /= 135 mm of Hg and or a raised diastolic blood pressure&gt;/= 85 mm of Hg are the criteria leading to the diagnosis of hypertension.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3 Kg weight loss in an obese hypertensive patient can produce a 7 mm Hg fall in systolic and 4 mm Hg fall in diastolic pressure.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Increase aerobic physical activity (30 to 45 min most days of the week )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Reduce sodium intake to no more than 100meq/day (2.4 g of sodium or 6 g of sodium chloride)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4"/>
                </a:solidFill>
              </a:rPr>
              <a:t>summary</a:t>
            </a:r>
            <a:endParaRPr lang="en-IN" dirty="0">
              <a:solidFill>
                <a:srgbClr val="0000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C4"/>
                </a:solidFill>
              </a:rPr>
              <a:t>Fat intake of 25-35% of energy is preferred to very high carbohydrate diet &gt;60% 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Even </a:t>
            </a:r>
            <a:r>
              <a:rPr lang="en-US" dirty="0" err="1" smtClean="0">
                <a:solidFill>
                  <a:srgbClr val="0000C4"/>
                </a:solidFill>
              </a:rPr>
              <a:t>veg</a:t>
            </a:r>
            <a:r>
              <a:rPr lang="en-US" dirty="0" smtClean="0">
                <a:solidFill>
                  <a:srgbClr val="0000C4"/>
                </a:solidFill>
              </a:rPr>
              <a:t> diet is unhealthy if it contains excess of saturated fats and trans fats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Eat a variety of foods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The </a:t>
            </a:r>
            <a:r>
              <a:rPr lang="en-US" dirty="0" err="1" smtClean="0">
                <a:solidFill>
                  <a:srgbClr val="0000C4"/>
                </a:solidFill>
              </a:rPr>
              <a:t>atherogenecity</a:t>
            </a:r>
            <a:r>
              <a:rPr lang="en-US" dirty="0" smtClean="0">
                <a:solidFill>
                  <a:srgbClr val="0000C4"/>
                </a:solidFill>
              </a:rPr>
              <a:t> and </a:t>
            </a:r>
            <a:r>
              <a:rPr lang="en-US" dirty="0" err="1" smtClean="0">
                <a:solidFill>
                  <a:srgbClr val="0000C4"/>
                </a:solidFill>
              </a:rPr>
              <a:t>thrombogenecity</a:t>
            </a:r>
            <a:r>
              <a:rPr lang="en-US" dirty="0" smtClean="0">
                <a:solidFill>
                  <a:srgbClr val="0000C4"/>
                </a:solidFill>
              </a:rPr>
              <a:t> of tropical oils are several times higher than meat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Reduced intake of trans-fat limiting crisp and crunchy foods</a:t>
            </a:r>
            <a:endParaRPr lang="en-IN" dirty="0">
              <a:solidFill>
                <a:srgbClr val="0000C4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C4"/>
                </a:solidFill>
              </a:rPr>
              <a:t>Reduced cholesterol intake of &lt;200mg/day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Fish contain w3-PUFA ,frying destroys W3 FA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Use cooking oils with beneficial effects on lipids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Avoid deep frying and discard left over oil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Minimum intake of carbohydrate130gm/day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Proteins up to 25% most from plant source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Consume variety of nuts up to 60gm/day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Fruits &gt;5servings/day(100gms/serving)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Vegetable &gt;5serving/day(500gms/day) , avoid prolonged cooking</a:t>
            </a:r>
            <a:r>
              <a:rPr lang="en-IN" dirty="0" smtClean="0">
                <a:solidFill>
                  <a:srgbClr val="0000C4"/>
                </a:solidFill>
              </a:rPr>
              <a:t> </a:t>
            </a:r>
            <a:endParaRPr lang="en-US" dirty="0" smtClean="0">
              <a:solidFill>
                <a:srgbClr val="0000C4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>
                <a:solidFill>
                  <a:srgbClr val="0000C4"/>
                </a:solidFill>
              </a:rPr>
              <a:t>Increase physical activity to 30-90min/day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Alcohol should not be advised solely for cardiac protection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Reduced salt intake to &lt;5gms </a:t>
            </a:r>
            <a:endParaRPr lang="en-IN" dirty="0">
              <a:solidFill>
                <a:srgbClr val="0000C4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7228.JPG"/>
          <p:cNvPicPr>
            <a:picLocks noChangeAspect="1"/>
          </p:cNvPicPr>
          <p:nvPr/>
        </p:nvPicPr>
        <p:blipFill>
          <a:blip r:embed="rId3" cstate="print"/>
          <a:srcRect t="17308" r="14179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7637"/>
            <a:ext cx="8229600" cy="1630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15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</a:rPr>
              <a:t>THANK YOU !!!</a:t>
            </a:r>
            <a:endParaRPr lang="en-US" sz="115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srgbClr val="FF0000">
                    <a:alpha val="32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F6"/>
                </a:solidFill>
              </a:rPr>
              <a:t>Life style diseases includes of :- </a:t>
            </a:r>
            <a:endParaRPr lang="en-US" sz="3200" b="1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Obesity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Coronary artery disease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Systemic Hypertension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Diabetes mellitus type 2</a:t>
            </a:r>
          </a:p>
          <a:p>
            <a:r>
              <a:rPr lang="en-US" dirty="0" err="1" smtClean="0">
                <a:solidFill>
                  <a:srgbClr val="0000F6"/>
                </a:solidFill>
              </a:rPr>
              <a:t>Dyslipidaemia</a:t>
            </a:r>
            <a:r>
              <a:rPr lang="en-US" dirty="0" smtClean="0">
                <a:solidFill>
                  <a:srgbClr val="0000F6"/>
                </a:solidFill>
              </a:rPr>
              <a:t> / Atherosclerosis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Stroke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Cancer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Gastro-</a:t>
            </a:r>
            <a:r>
              <a:rPr lang="en-US" dirty="0" err="1" smtClean="0">
                <a:solidFill>
                  <a:srgbClr val="0000F6"/>
                </a:solidFill>
              </a:rPr>
              <a:t>Oesophageal</a:t>
            </a:r>
            <a:r>
              <a:rPr lang="en-US" dirty="0" smtClean="0">
                <a:solidFill>
                  <a:srgbClr val="0000F6"/>
                </a:solidFill>
              </a:rPr>
              <a:t> reflux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Polycystic ovarian disease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Chronic liver disease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Chronic obstructive pulmonary disease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Nephritis and chronic renal failure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Osteoporosis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Acne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Stress disorders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Alzheimer’s disease</a:t>
            </a:r>
          </a:p>
          <a:p>
            <a:pPr>
              <a:buNone/>
            </a:pPr>
            <a:endParaRPr lang="en-US" dirty="0" smtClean="0">
              <a:solidFill>
                <a:srgbClr val="0000F6"/>
              </a:solidFill>
            </a:endParaRPr>
          </a:p>
          <a:p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6"/>
                </a:solidFill>
              </a:rPr>
              <a:t>LIFESTYLE MANAGEMENT:- NEED OF THE HOUR – WHY?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6"/>
                </a:solidFill>
              </a:rPr>
              <a:t>Health is not a commodity to be purchased in the market.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Presently</a:t>
            </a:r>
            <a:r>
              <a:rPr lang="en-US" dirty="0">
                <a:solidFill>
                  <a:srgbClr val="0000F6"/>
                </a:solidFill>
              </a:rPr>
              <a:t>, no specific drugs are available to manage the Life style </a:t>
            </a:r>
            <a:r>
              <a:rPr lang="en-US" dirty="0" smtClean="0">
                <a:solidFill>
                  <a:srgbClr val="0000F6"/>
                </a:solidFill>
              </a:rPr>
              <a:t>diseases. </a:t>
            </a:r>
          </a:p>
          <a:p>
            <a:r>
              <a:rPr lang="en-US" dirty="0">
                <a:solidFill>
                  <a:srgbClr val="0000F6"/>
                </a:solidFill>
              </a:rPr>
              <a:t>T</a:t>
            </a:r>
            <a:r>
              <a:rPr lang="en-US" dirty="0" smtClean="0">
                <a:solidFill>
                  <a:srgbClr val="0000F6"/>
                </a:solidFill>
              </a:rPr>
              <a:t>he best options </a:t>
            </a:r>
            <a:r>
              <a:rPr lang="en-US" dirty="0">
                <a:solidFill>
                  <a:srgbClr val="0000F6"/>
                </a:solidFill>
              </a:rPr>
              <a:t>available for preventing and managing them are only the lifestyle changes </a:t>
            </a:r>
            <a:r>
              <a:rPr lang="en-US" dirty="0" smtClean="0">
                <a:solidFill>
                  <a:srgbClr val="0000F6"/>
                </a:solidFill>
              </a:rPr>
              <a:t>or modifications</a:t>
            </a:r>
            <a:r>
              <a:rPr lang="en-US" dirty="0">
                <a:solidFill>
                  <a:srgbClr val="0000F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6"/>
                </a:solidFill>
              </a:rPr>
              <a:t>MANAGEMENT TARGETS:-</a:t>
            </a: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48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00F6"/>
                </a:solidFill>
              </a:rPr>
              <a:t>Physical changes :</a:t>
            </a:r>
            <a:endParaRPr lang="en-US" dirty="0" smtClean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Diet </a:t>
            </a:r>
            <a:r>
              <a:rPr lang="en-US" dirty="0">
                <a:solidFill>
                  <a:srgbClr val="0000F6"/>
                </a:solidFill>
              </a:rPr>
              <a:t>– Food and method of </a:t>
            </a:r>
            <a:r>
              <a:rPr lang="en-US" dirty="0" smtClean="0">
                <a:solidFill>
                  <a:srgbClr val="0000F6"/>
                </a:solidFill>
              </a:rPr>
              <a:t>preparation.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 smtClean="0">
                <a:solidFill>
                  <a:srgbClr val="0000F6"/>
                </a:solidFill>
              </a:rPr>
              <a:t>Stop cigarette </a:t>
            </a:r>
            <a:r>
              <a:rPr lang="en-US" dirty="0">
                <a:solidFill>
                  <a:srgbClr val="0000F6"/>
                </a:solidFill>
              </a:rPr>
              <a:t>smoking </a:t>
            </a:r>
            <a:r>
              <a:rPr lang="en-US" dirty="0" smtClean="0">
                <a:solidFill>
                  <a:srgbClr val="0000F6"/>
                </a:solidFill>
              </a:rPr>
              <a:t>, alcohol consumption and drug </a:t>
            </a:r>
            <a:r>
              <a:rPr lang="en-US" dirty="0">
                <a:solidFill>
                  <a:srgbClr val="0000F6"/>
                </a:solidFill>
              </a:rPr>
              <a:t>abuse</a:t>
            </a:r>
          </a:p>
          <a:p>
            <a:r>
              <a:rPr lang="en-US" dirty="0">
                <a:solidFill>
                  <a:srgbClr val="0000F6"/>
                </a:solidFill>
              </a:rPr>
              <a:t>Physical activity - exercises </a:t>
            </a:r>
            <a:r>
              <a:rPr lang="en-US" dirty="0" smtClean="0">
                <a:solidFill>
                  <a:srgbClr val="0000F6"/>
                </a:solidFill>
              </a:rPr>
              <a:t>–motivation-Initiation- consistence.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>
                <a:solidFill>
                  <a:srgbClr val="0000F6"/>
                </a:solidFill>
              </a:rPr>
              <a:t>Reduction of weight –</a:t>
            </a:r>
            <a:r>
              <a:rPr lang="en-US" dirty="0" smtClean="0">
                <a:solidFill>
                  <a:srgbClr val="0000F6"/>
                </a:solidFill>
              </a:rPr>
              <a:t>Maintenance of </a:t>
            </a:r>
            <a:r>
              <a:rPr lang="en-US" dirty="0">
                <a:solidFill>
                  <a:srgbClr val="0000F6"/>
                </a:solidFill>
              </a:rPr>
              <a:t>Ideal body </a:t>
            </a:r>
            <a:r>
              <a:rPr lang="en-US" dirty="0" smtClean="0">
                <a:solidFill>
                  <a:srgbClr val="0000F6"/>
                </a:solidFill>
              </a:rPr>
              <a:t>weight.</a:t>
            </a:r>
            <a:endParaRPr lang="en-US" dirty="0">
              <a:solidFill>
                <a:srgbClr val="0000F6"/>
              </a:solidFill>
            </a:endParaRPr>
          </a:p>
          <a:p>
            <a:pPr>
              <a:buNone/>
            </a:pPr>
            <a:r>
              <a:rPr lang="fr-FR" b="1" dirty="0">
                <a:solidFill>
                  <a:srgbClr val="0000F6"/>
                </a:solidFill>
              </a:rPr>
              <a:t>Mental changes </a:t>
            </a:r>
            <a:r>
              <a:rPr lang="fr-FR" b="1" dirty="0" smtClean="0">
                <a:solidFill>
                  <a:srgbClr val="0000F6"/>
                </a:solidFill>
              </a:rPr>
              <a:t>:</a:t>
            </a:r>
          </a:p>
          <a:p>
            <a:r>
              <a:rPr lang="fr-FR" dirty="0" smtClean="0">
                <a:solidFill>
                  <a:srgbClr val="0000F6"/>
                </a:solidFill>
              </a:rPr>
              <a:t>Relaxation </a:t>
            </a:r>
            <a:r>
              <a:rPr lang="fr-FR" dirty="0">
                <a:solidFill>
                  <a:srgbClr val="0000F6"/>
                </a:solidFill>
              </a:rPr>
              <a:t>/ </a:t>
            </a:r>
            <a:r>
              <a:rPr lang="fr-FR" dirty="0" smtClean="0">
                <a:solidFill>
                  <a:srgbClr val="0000F6"/>
                </a:solidFill>
              </a:rPr>
              <a:t>méditation – techniques.</a:t>
            </a:r>
            <a:endParaRPr lang="fr-FR" dirty="0">
              <a:solidFill>
                <a:srgbClr val="0000F6"/>
              </a:solidFill>
            </a:endParaRPr>
          </a:p>
          <a:p>
            <a:r>
              <a:rPr lang="en-US" dirty="0">
                <a:solidFill>
                  <a:srgbClr val="0000F6"/>
                </a:solidFill>
              </a:rPr>
              <a:t>Adequate sleep at </a:t>
            </a:r>
            <a:r>
              <a:rPr lang="en-US" dirty="0" smtClean="0">
                <a:solidFill>
                  <a:srgbClr val="0000F6"/>
                </a:solidFill>
              </a:rPr>
              <a:t>night.</a:t>
            </a:r>
            <a:endParaRPr lang="en-US" dirty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00F6"/>
                </a:solidFill>
              </a:rPr>
              <a:t>Environmental </a:t>
            </a:r>
            <a:r>
              <a:rPr lang="en-US" b="1" dirty="0" smtClean="0">
                <a:solidFill>
                  <a:srgbClr val="0000F6"/>
                </a:solidFill>
              </a:rPr>
              <a:t>changes :</a:t>
            </a:r>
            <a:r>
              <a:rPr lang="en-US" dirty="0" smtClean="0">
                <a:solidFill>
                  <a:srgbClr val="0000F6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Clean </a:t>
            </a:r>
            <a:r>
              <a:rPr lang="en-US" dirty="0">
                <a:solidFill>
                  <a:srgbClr val="0000F6"/>
                </a:solidFill>
              </a:rPr>
              <a:t>Home and its </a:t>
            </a:r>
            <a:r>
              <a:rPr lang="en-US" dirty="0" smtClean="0">
                <a:solidFill>
                  <a:srgbClr val="0000F6"/>
                </a:solidFill>
              </a:rPr>
              <a:t>surroundings-Better </a:t>
            </a:r>
            <a:r>
              <a:rPr lang="en-US" dirty="0">
                <a:solidFill>
                  <a:srgbClr val="0000F6"/>
                </a:solidFill>
              </a:rPr>
              <a:t>understanding among the </a:t>
            </a:r>
            <a:r>
              <a:rPr lang="en-US" dirty="0" smtClean="0">
                <a:solidFill>
                  <a:srgbClr val="0000F6"/>
                </a:solidFill>
              </a:rPr>
              <a:t>family members</a:t>
            </a:r>
            <a:endParaRPr lang="en-US" dirty="0">
              <a:solidFill>
                <a:srgbClr val="0000F6"/>
              </a:solidFill>
            </a:endParaRPr>
          </a:p>
          <a:p>
            <a:r>
              <a:rPr lang="en-US" dirty="0">
                <a:solidFill>
                  <a:srgbClr val="0000F6"/>
                </a:solidFill>
              </a:rPr>
              <a:t>Stress free </a:t>
            </a:r>
            <a:r>
              <a:rPr lang="en-US" dirty="0" smtClean="0">
                <a:solidFill>
                  <a:srgbClr val="0000F6"/>
                </a:solidFill>
              </a:rPr>
              <a:t>environment.</a:t>
            </a:r>
            <a:endParaRPr lang="en-US" dirty="0">
              <a:solidFill>
                <a:srgbClr val="0000F6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00F6"/>
                </a:solidFill>
              </a:rPr>
              <a:t>Socio economic changes </a:t>
            </a:r>
            <a:r>
              <a:rPr lang="en-US" b="1" dirty="0" smtClean="0">
                <a:solidFill>
                  <a:srgbClr val="0000F6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At </a:t>
            </a:r>
            <a:r>
              <a:rPr lang="en-US" dirty="0">
                <a:solidFill>
                  <a:srgbClr val="0000F6"/>
                </a:solidFill>
              </a:rPr>
              <a:t>Home - Organizing and planning</a:t>
            </a:r>
          </a:p>
          <a:p>
            <a:r>
              <a:rPr lang="en-US" dirty="0">
                <a:solidFill>
                  <a:srgbClr val="0000F6"/>
                </a:solidFill>
              </a:rPr>
              <a:t>At Office - Intelligent stress-free approach</a:t>
            </a:r>
          </a:p>
          <a:p>
            <a:r>
              <a:rPr lang="en-US" dirty="0">
                <a:solidFill>
                  <a:srgbClr val="0000F6"/>
                </a:solidFill>
              </a:rPr>
              <a:t>Social gatherings – sharing views </a:t>
            </a:r>
            <a:r>
              <a:rPr lang="en-US" dirty="0" smtClean="0">
                <a:solidFill>
                  <a:srgbClr val="0000F6"/>
                </a:solidFill>
              </a:rPr>
              <a:t>and opinions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6"/>
                </a:solidFill>
              </a:rPr>
              <a:t>DIET:-</a:t>
            </a:r>
            <a:r>
              <a:rPr lang="en-US" dirty="0" smtClean="0">
                <a:solidFill>
                  <a:srgbClr val="0000F6"/>
                </a:solidFill>
              </a:rPr>
              <a:t/>
            </a:r>
            <a:br>
              <a:rPr lang="en-US" dirty="0" smtClean="0">
                <a:solidFill>
                  <a:srgbClr val="0000F6"/>
                </a:solidFill>
              </a:rPr>
            </a:br>
            <a:endParaRPr lang="en-US" dirty="0">
              <a:solidFill>
                <a:srgbClr val="000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F6"/>
                </a:solidFill>
              </a:rPr>
              <a:t>The prescribed, balanced diet must be realistic, flexible, and taking into consideration the patient’s likes and dislikes.</a:t>
            </a:r>
          </a:p>
          <a:p>
            <a:r>
              <a:rPr lang="en-US" dirty="0" smtClean="0">
                <a:solidFill>
                  <a:srgbClr val="0000F6"/>
                </a:solidFill>
              </a:rPr>
              <a:t>Must suit the patient’s life style.</a:t>
            </a:r>
            <a:endParaRPr lang="en-US" dirty="0">
              <a:solidFill>
                <a:srgbClr val="0000F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6"/>
                </a:solidFill>
              </a:rPr>
              <a:t>VEGETARIAN FOOD PYRAMID :-</a:t>
            </a:r>
            <a:endParaRPr lang="en-US" b="1" dirty="0">
              <a:solidFill>
                <a:srgbClr val="0000F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15200" cy="50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85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6"/>
                </a:solidFill>
              </a:rPr>
              <a:t>NON-VEGETARIAN FOOD PYRAMID :-</a:t>
            </a:r>
            <a:endParaRPr lang="en-US" b="1" dirty="0">
              <a:solidFill>
                <a:srgbClr val="0000F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Lean Meat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49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Cereals &amp; Grains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2277</Words>
  <Application>Microsoft Office PowerPoint</Application>
  <PresentationFormat>On-screen Show (4:3)</PresentationFormat>
  <Paragraphs>303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LIFE STYLE DISEASES AND PREVENTIVE HEALTH.</vt:lpstr>
      <vt:lpstr>LIFE STYLE DISEASES – WHAT ARE THEY?</vt:lpstr>
      <vt:lpstr>Slide 3</vt:lpstr>
      <vt:lpstr>Life style diseases includes of :- </vt:lpstr>
      <vt:lpstr>LIFESTYLE MANAGEMENT:- NEED OF THE HOUR – WHY?</vt:lpstr>
      <vt:lpstr>MANAGEMENT TARGETS:-</vt:lpstr>
      <vt:lpstr>DIET:- </vt:lpstr>
      <vt:lpstr>VEGETARIAN FOOD PYRAMID :-</vt:lpstr>
      <vt:lpstr>NON-VEGETARIAN FOOD PYRAMID :-</vt:lpstr>
      <vt:lpstr>CALORIES :- </vt:lpstr>
      <vt:lpstr>Slide 11</vt:lpstr>
      <vt:lpstr>SUMMARY OF BENEFITS OF LOW GI FOOD INTAKE :- </vt:lpstr>
      <vt:lpstr>FATS</vt:lpstr>
      <vt:lpstr>FATS:-</vt:lpstr>
      <vt:lpstr>Slide 15</vt:lpstr>
      <vt:lpstr>UNSATURATED FATS</vt:lpstr>
      <vt:lpstr>Slide 17</vt:lpstr>
      <vt:lpstr>Slide 18</vt:lpstr>
      <vt:lpstr>SALT INTAKE :-</vt:lpstr>
      <vt:lpstr>HEALTHIER DIET AND ITS PRACTICE:-</vt:lpstr>
      <vt:lpstr>FOODS TO BE AVOIDED:-</vt:lpstr>
      <vt:lpstr>CIGARETTE SMOKING:- </vt:lpstr>
      <vt:lpstr>ALCOHOL CONSUMPTION:-</vt:lpstr>
      <vt:lpstr>BENEFITS OF REGULAR PHYSICAL ACTIVITY ARE:- </vt:lpstr>
      <vt:lpstr>Slide 25</vt:lpstr>
      <vt:lpstr>Slide 26</vt:lpstr>
      <vt:lpstr>Slide 27</vt:lpstr>
      <vt:lpstr>W/H RATIO is a marker of coronary artery disease.</vt:lpstr>
      <vt:lpstr>Slide 29</vt:lpstr>
      <vt:lpstr>DYSLIPIDAEMIA:-</vt:lpstr>
      <vt:lpstr>HYPERTENSION :-</vt:lpstr>
      <vt:lpstr>summary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STYLE DISEASES AND PREVENTIVE HEALTH</dc:title>
  <dc:creator>Benita</dc:creator>
  <cp:lastModifiedBy>PIUS</cp:lastModifiedBy>
  <cp:revision>63</cp:revision>
  <dcterms:created xsi:type="dcterms:W3CDTF">2012-06-05T12:15:50Z</dcterms:created>
  <dcterms:modified xsi:type="dcterms:W3CDTF">2012-11-15T21:33:03Z</dcterms:modified>
</cp:coreProperties>
</file>